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62" r:id="rId2"/>
    <p:sldId id="295" r:id="rId3"/>
    <p:sldId id="296" r:id="rId4"/>
    <p:sldId id="280" r:id="rId5"/>
    <p:sldId id="303" r:id="rId6"/>
    <p:sldId id="304" r:id="rId7"/>
    <p:sldId id="297" r:id="rId8"/>
    <p:sldId id="291" r:id="rId9"/>
    <p:sldId id="293" r:id="rId10"/>
    <p:sldId id="305" r:id="rId11"/>
    <p:sldId id="307" r:id="rId12"/>
    <p:sldId id="299" r:id="rId13"/>
    <p:sldId id="292" r:id="rId14"/>
    <p:sldId id="311" r:id="rId15"/>
    <p:sldId id="309" r:id="rId16"/>
    <p:sldId id="310" r:id="rId17"/>
    <p:sldId id="301"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00" r:id="rId33"/>
    <p:sldId id="298" r:id="rId34"/>
    <p:sldId id="283" r:id="rId35"/>
    <p:sldId id="284" r:id="rId36"/>
    <p:sldId id="285" r:id="rId37"/>
    <p:sldId id="28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65CA9D-9405-4372-B5D1-CB73AB9EB920}">
          <p14:sldIdLst>
            <p14:sldId id="262"/>
          </p14:sldIdLst>
        </p14:section>
        <p14:section name="Untitled Section" id="{0467F376-7DA0-47AF-B30B-BEDC82117D31}">
          <p14:sldIdLst>
            <p14:sldId id="295"/>
            <p14:sldId id="296"/>
            <p14:sldId id="280"/>
            <p14:sldId id="303"/>
            <p14:sldId id="304"/>
            <p14:sldId id="297"/>
            <p14:sldId id="291"/>
            <p14:sldId id="293"/>
            <p14:sldId id="305"/>
            <p14:sldId id="307"/>
            <p14:sldId id="299"/>
            <p14:sldId id="292"/>
            <p14:sldId id="311"/>
            <p14:sldId id="309"/>
            <p14:sldId id="310"/>
            <p14:sldId id="301"/>
            <p14:sldId id="313"/>
            <p14:sldId id="314"/>
            <p14:sldId id="315"/>
            <p14:sldId id="316"/>
            <p14:sldId id="317"/>
            <p14:sldId id="318"/>
            <p14:sldId id="319"/>
            <p14:sldId id="320"/>
            <p14:sldId id="321"/>
            <p14:sldId id="322"/>
            <p14:sldId id="323"/>
            <p14:sldId id="324"/>
            <p14:sldId id="325"/>
            <p14:sldId id="326"/>
            <p14:sldId id="300"/>
            <p14:sldId id="298"/>
          </p14:sldIdLst>
        </p14:section>
        <p14:section name="Untitled Section" id="{04304EF9-0E46-48BB-8A35-919CCB2A5C46}">
          <p14:sldIdLst>
            <p14:sldId id="283"/>
            <p14:sldId id="284"/>
            <p14:sldId id="285"/>
            <p14:sldId id="28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706" autoAdjust="0"/>
  </p:normalViewPr>
  <p:slideViewPr>
    <p:cSldViewPr snapToGrid="0">
      <p:cViewPr varScale="1">
        <p:scale>
          <a:sx n="73" d="100"/>
          <a:sy n="73" d="100"/>
        </p:scale>
        <p:origin x="534" y="78"/>
      </p:cViewPr>
      <p:guideLst>
        <p:guide pos="3840"/>
        <p:guide orient="horz" pos="2160"/>
      </p:guideLst>
    </p:cSldViewPr>
  </p:slideViewPr>
  <p:notesTextViewPr>
    <p:cViewPr>
      <p:scale>
        <a:sx n="1" d="1"/>
        <a:sy n="1" d="1"/>
      </p:scale>
      <p:origin x="0" y="0"/>
    </p:cViewPr>
  </p:notesTextViewPr>
  <p:notesViewPr>
    <p:cSldViewPr snapToGrid="0" showGuide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4/9/2019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en-US" sz="1200" b="1" i="0" kern="1200" dirty="0" smtClean="0">
                <a:solidFill>
                  <a:schemeClr val="tx1"/>
                </a:solidFill>
                <a:effectLst/>
                <a:latin typeface="+mn-lt"/>
                <a:ea typeface="+mn-ea"/>
                <a:cs typeface="+mn-cs"/>
              </a:rPr>
              <a:t>HTML</a:t>
            </a:r>
            <a:r>
              <a:rPr lang="en-US" sz="1200" b="0" i="0" kern="1200" dirty="0" smtClean="0">
                <a:solidFill>
                  <a:schemeClr val="tx1"/>
                </a:solidFill>
                <a:effectLst/>
                <a:latin typeface="+mn-lt"/>
                <a:ea typeface="+mn-ea"/>
                <a:cs typeface="+mn-cs"/>
              </a:rPr>
              <a:t>: HTML is the first of the big three languages you need to learn to make websites—HTML, CSS and JavaScript. </a:t>
            </a:r>
            <a:r>
              <a:rPr lang="en-US" sz="1200" b="1" i="0" kern="1200" dirty="0" smtClean="0">
                <a:solidFill>
                  <a:srgbClr val="FF0000"/>
                </a:solidFill>
                <a:effectLst/>
                <a:latin typeface="+mn-lt"/>
                <a:ea typeface="+mn-ea"/>
                <a:cs typeface="+mn-cs"/>
              </a:rPr>
              <a:t>HTML isn't a programming language per se. </a:t>
            </a:r>
            <a:r>
              <a:rPr lang="en-US" sz="1200" b="0" i="0" kern="1200" dirty="0" smtClean="0">
                <a:solidFill>
                  <a:schemeClr val="tx1"/>
                </a:solidFill>
                <a:effectLst/>
                <a:latin typeface="+mn-lt"/>
                <a:ea typeface="+mn-ea"/>
                <a:cs typeface="+mn-cs"/>
              </a:rPr>
              <a:t>It describes how elements on a website should be laid out and provides browsers with a list of all the other files, like CSS and JavaScript, that websites need. You can think of HTML like the blueprint of a house. It tells you how big the rooms are and what should be inside them. But it doesn't tell you how they should look.</a:t>
            </a:r>
          </a:p>
          <a:p>
            <a:pPr rtl="0"/>
            <a:r>
              <a:rPr lang="en-US" sz="1200" b="1" i="0" kern="1200" dirty="0" err="1" smtClean="0">
                <a:solidFill>
                  <a:schemeClr val="tx1"/>
                </a:solidFill>
                <a:effectLst/>
                <a:latin typeface="+mn-lt"/>
                <a:ea typeface="+mn-ea"/>
                <a:cs typeface="+mn-cs"/>
              </a:rPr>
              <a:t>CSS</a:t>
            </a:r>
            <a:r>
              <a:rPr lang="en-US" sz="1200" b="0" i="0" kern="1200" dirty="0" err="1" smtClean="0">
                <a:solidFill>
                  <a:schemeClr val="tx1"/>
                </a:solidFill>
                <a:effectLst/>
                <a:latin typeface="+mn-lt"/>
                <a:ea typeface="+mn-ea"/>
                <a:cs typeface="+mn-cs"/>
              </a:rPr>
              <a:t>:If</a:t>
            </a:r>
            <a:r>
              <a:rPr lang="en-US" sz="1200" b="0" i="0" kern="1200" dirty="0" smtClean="0">
                <a:solidFill>
                  <a:schemeClr val="tx1"/>
                </a:solidFill>
                <a:effectLst/>
                <a:latin typeface="+mn-lt"/>
                <a:ea typeface="+mn-ea"/>
                <a:cs typeface="+mn-cs"/>
              </a:rPr>
              <a:t> HTML describes the layout of a house, CSS describes the look of a house. CSS, or Cascading Style Sheets, is responsible for the way websites look. Colors, fonts, and even some animations are all controlled by CSS.</a:t>
            </a:r>
            <a:r>
              <a:rPr lang="en-US" sz="1200" b="1" i="0" kern="1200" dirty="0" smtClean="0">
                <a:solidFill>
                  <a:srgbClr val="FF0000"/>
                </a:solidFill>
                <a:effectLst/>
                <a:latin typeface="+mn-lt"/>
                <a:ea typeface="+mn-ea"/>
                <a:cs typeface="+mn-cs"/>
              </a:rPr>
              <a:t> Like HTML, CSS isn't a programming language. </a:t>
            </a:r>
            <a:r>
              <a:rPr lang="en-US" sz="1200" b="0" i="0" kern="1200" dirty="0" smtClean="0">
                <a:solidFill>
                  <a:schemeClr val="tx1"/>
                </a:solidFill>
                <a:effectLst/>
                <a:latin typeface="+mn-lt"/>
                <a:ea typeface="+mn-ea"/>
                <a:cs typeface="+mn-cs"/>
              </a:rPr>
              <a:t>It's a text document that reads like an interior designer's instructions for making a website look great.</a:t>
            </a:r>
          </a:p>
          <a:p>
            <a:pPr rtl="0"/>
            <a:r>
              <a:rPr lang="en-US" sz="1200" b="1" i="0" kern="1200" dirty="0" err="1" smtClean="0">
                <a:solidFill>
                  <a:schemeClr val="tx1"/>
                </a:solidFill>
                <a:effectLst/>
                <a:latin typeface="+mn-lt"/>
                <a:ea typeface="+mn-ea"/>
                <a:cs typeface="+mn-cs"/>
              </a:rPr>
              <a:t>JavaScript</a:t>
            </a:r>
            <a:r>
              <a:rPr lang="en-US" sz="1200" b="0" i="0" kern="1200" dirty="0" err="1" smtClean="0">
                <a:solidFill>
                  <a:schemeClr val="tx1"/>
                </a:solidFill>
                <a:effectLst/>
                <a:latin typeface="+mn-lt"/>
                <a:ea typeface="+mn-ea"/>
                <a:cs typeface="+mn-cs"/>
              </a:rPr>
              <a:t>:Of</a:t>
            </a:r>
            <a:r>
              <a:rPr lang="en-US" sz="1200" b="0" i="0" kern="1200" dirty="0" smtClean="0">
                <a:solidFill>
                  <a:schemeClr val="tx1"/>
                </a:solidFill>
                <a:effectLst/>
                <a:latin typeface="+mn-lt"/>
                <a:ea typeface="+mn-ea"/>
                <a:cs typeface="+mn-cs"/>
              </a:rPr>
              <a:t> the big three web languages, JavaScript is the only one that's considered an actual programming language. JavaScript controls interactions on a website. It's like a handyman that can tear down walls, build new rooms and redecorate your house. For a simple, static website, you won't need to use much JavaScript. But for a dynamic web app you'll need an in-depth understanding of the language</a:t>
            </a:r>
          </a:p>
          <a:p>
            <a:endParaRPr lang="tr-TR" dirty="0"/>
          </a:p>
        </p:txBody>
      </p:sp>
      <p:sp>
        <p:nvSpPr>
          <p:cNvPr id="4" name="Slayt Numarası Yer Tutucusu 3"/>
          <p:cNvSpPr>
            <a:spLocks noGrp="1"/>
          </p:cNvSpPr>
          <p:nvPr>
            <p:ph type="sldNum" sz="quarter" idx="10"/>
          </p:nvPr>
        </p:nvSpPr>
        <p:spPr/>
        <p:txBody>
          <a:bodyPr/>
          <a:lstStyle/>
          <a:p>
            <a:fld id="{FC8BD8E7-1312-41F3-99C4-6DA5AF891969}" type="slidenum">
              <a:rPr lang="en-US" smtClean="0"/>
              <a:t>22</a:t>
            </a:fld>
            <a:endParaRPr lang="en-US"/>
          </a:p>
        </p:txBody>
      </p:sp>
    </p:spTree>
    <p:extLst>
      <p:ext uri="{BB962C8B-B14F-4D97-AF65-F5344CB8AC3E}">
        <p14:creationId xmlns:p14="http://schemas.microsoft.com/office/powerpoint/2010/main" val="1829603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we can enforce the security differently for each tier if the security requirement is different for each tier. For example, business tier and data tier usually need higher security level than presentation tier does, then we can put these two high security tiers behind firewall for protection</a:t>
            </a:r>
            <a:r>
              <a:rPr lang="tr-TR"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in object-oriented world, Interface-dependency implementation can decouples all layers very well so that each layer can change Individually without affecting other layers too much.</a:t>
            </a:r>
            <a:endParaRPr lang="tr-T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N-tier architecture is very friendly for development, as different teams may work on each tier. This way, you can be sure the design and presentation professionals work on the presentation tier and the database experts work on the data tier.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 Because the application is divided into independent tiers, you can </a:t>
            </a:r>
            <a:r>
              <a:rPr lang="tr-TR" sz="1200" dirty="0" smtClean="0"/>
              <a:t> </a:t>
            </a:r>
            <a:r>
              <a:rPr lang="en-US" sz="1200" dirty="0" smtClean="0"/>
              <a:t>easily reuse each tier for other software projects.  For instance, if you want to use the same program,</a:t>
            </a:r>
            <a:r>
              <a:rPr lang="tr-TR" sz="1200" dirty="0" smtClean="0"/>
              <a:t> </a:t>
            </a:r>
            <a:r>
              <a:rPr lang="en-US" sz="1200" dirty="0" smtClean="0"/>
              <a:t>but for a different data set, you can just replicate the logic and presentation tiers and then create a new data tier.</a:t>
            </a:r>
            <a:endParaRPr lang="tr-TR" sz="1200" dirty="0" smtClean="0"/>
          </a:p>
          <a:p>
            <a:pPr algn="just"/>
            <a:r>
              <a:rPr lang="en-US" sz="1200" dirty="0" smtClean="0"/>
              <a:t>You can manage each tier separately, adding or modifying each tier without </a:t>
            </a:r>
            <a:endParaRPr lang="tr-TR" sz="1200" dirty="0" smtClean="0"/>
          </a:p>
          <a:p>
            <a:pPr algn="just"/>
            <a:r>
              <a:rPr lang="en-US" sz="1200" dirty="0" smtClean="0"/>
              <a:t>affecting the other tiers</a:t>
            </a:r>
            <a:endParaRPr lang="tr-TR" dirty="0"/>
          </a:p>
        </p:txBody>
      </p:sp>
      <p:sp>
        <p:nvSpPr>
          <p:cNvPr id="4" name="Slayt Numarası Yer Tutucusu 3"/>
          <p:cNvSpPr>
            <a:spLocks noGrp="1"/>
          </p:cNvSpPr>
          <p:nvPr>
            <p:ph type="sldNum" sz="quarter" idx="10"/>
          </p:nvPr>
        </p:nvSpPr>
        <p:spPr/>
        <p:txBody>
          <a:bodyPr/>
          <a:lstStyle/>
          <a:p>
            <a:fld id="{FC8BD8E7-1312-41F3-99C4-6DA5AF891969}" type="slidenum">
              <a:rPr lang="en-US" smtClean="0"/>
              <a:t>24</a:t>
            </a:fld>
            <a:endParaRPr lang="en-US"/>
          </a:p>
        </p:txBody>
      </p:sp>
    </p:spTree>
    <p:extLst>
      <p:ext uri="{BB962C8B-B14F-4D97-AF65-F5344CB8AC3E}">
        <p14:creationId xmlns:p14="http://schemas.microsoft.com/office/powerpoint/2010/main" val="636263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2813" y="1683327"/>
            <a:ext cx="3125787" cy="2877260"/>
          </a:xfrm>
        </p:spPr>
        <p:txBody>
          <a:bodyPr anchor="b">
            <a:normAutofit/>
          </a:bodyPr>
          <a:lstStyle>
            <a:lvl1pPr>
              <a:defRPr sz="3000">
                <a:solidFill>
                  <a:schemeClr val="bg1"/>
                </a:solidFill>
              </a:defRPr>
            </a:lvl1pPr>
          </a:lstStyle>
          <a:p>
            <a:r>
              <a:rPr lang="en-US" smtClean="0"/>
              <a:t>Click to edit Master title style</a:t>
            </a:r>
            <a:endParaRPr lang="en-US"/>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vl1pPr>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4/9/2019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200"/>
            <a:ext cx="7048500" cy="5719762"/>
          </a:xfrm>
        </p:spPr>
        <p:txBody>
          <a:bodyPr vert="eaVert"/>
          <a:lstStyle>
            <a:lvl1pPr>
              <a:defRPr/>
            </a:lvl1pPr>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4/9/2019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defRPr>
            </a:lvl1pPr>
          </a:lstStyle>
          <a:p>
            <a:r>
              <a:rPr lang="en-US" smtClean="0"/>
              <a:t>Click to edit Master title style</a:t>
            </a:r>
            <a:endParaRPr lang="en-US" dirty="0"/>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vl1pPr>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4/9/2019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483427"/>
            <a:ext cx="10515600" cy="2743200"/>
          </a:xfrm>
        </p:spPr>
        <p:txBody>
          <a:bodyPr anchor="b">
            <a:normAutofit/>
          </a:bodyPr>
          <a:lstStyle>
            <a:lvl1pPr algn="ctr">
              <a:defRPr sz="4400" spc="-50" baseline="0">
                <a:solidFill>
                  <a:schemeClr val="bg1"/>
                </a:solidFill>
              </a:defRPr>
            </a:lvl1pPr>
          </a:lstStyle>
          <a:p>
            <a:r>
              <a:rPr lang="en-US" smtClean="0"/>
              <a:t>Click to edit Master title style</a:t>
            </a:r>
            <a:endParaRPr lang="en-US"/>
          </a:p>
        </p:txBody>
      </p:sp>
      <p:sp>
        <p:nvSpPr>
          <p:cNvPr id="5" name="Text Placeholder 4"/>
          <p:cNvSpPr>
            <a:spLocks noGrp="1"/>
          </p:cNvSpPr>
          <p:nvPr>
            <p:ph type="body" sz="quarter" idx="10"/>
          </p:nvPr>
        </p:nvSpPr>
        <p:spPr>
          <a:xfrm>
            <a:off x="835025" y="5257800"/>
            <a:ext cx="10515600" cy="914400"/>
          </a:xfrm>
        </p:spPr>
        <p:txBody>
          <a:bodyPr>
            <a:normAutofit/>
          </a:bodyPr>
          <a:lstStyle>
            <a:lvl1pPr marL="0" indent="0" algn="ctr">
              <a:spcBef>
                <a:spcPts val="0"/>
              </a:spcBef>
              <a:buFontTx/>
              <a:buNone/>
              <a:defRPr sz="2000" cap="all" spc="50" baseline="0">
                <a:solidFill>
                  <a:schemeClr val="bg1"/>
                </a:solidFill>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a:r>
              <a:rPr lang="en-US" smtClean="0"/>
              <a:t>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4/9/2019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CC0096-1860-4642-9CD2-0079EA5E7CD1}" type="datetimeFigureOut">
              <a:rPr lang="en-US" smtClean="0"/>
              <a:t>4/9/2019</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CC0096-1860-4642-9CD2-0079EA5E7CD1}" type="datetimeFigureOut">
              <a:rPr lang="en-US" smtClean="0"/>
              <a:t>4/9/2019</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672934"/>
            <a:ext cx="3506788" cy="2880360"/>
          </a:xfrm>
        </p:spPr>
        <p:txBody>
          <a:bodyPr anchor="b">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4/9/2019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defRPr>
            </a:lvl1pPr>
          </a:lstStyle>
          <a:p>
            <a:r>
              <a:rPr lang="en-US"/>
              <a:t>Add a footer</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defRPr>
            </a:lvl1pPr>
          </a:lstStyle>
          <a:p>
            <a:fld id="{37CC0096-1860-4642-9CD2-0079EA5E7CD1}" type="datetimeFigureOut">
              <a:rPr lang="en-US" smtClean="0"/>
              <a:pPr/>
              <a:t>4/9/2019</a:t>
            </a:fld>
            <a:endParaRPr lang="en-US"/>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giphy.com/search/blood-pressure" TargetMode="External"/><Relationship Id="rId2" Type="http://schemas.openxmlformats.org/officeDocument/2006/relationships/hyperlink" Target="https://www.health.harvard.edu/heart-health/reading-the-new-blood-pressure-guidelines" TargetMode="External"/><Relationship Id="rId1" Type="http://schemas.openxmlformats.org/officeDocument/2006/relationships/slideLayout" Target="../slideLayouts/slideLayout3.xml"/><Relationship Id="rId4" Type="http://schemas.openxmlformats.org/officeDocument/2006/relationships/hyperlink" Target="https://giphy.com/search/math"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188987"/>
            <a:ext cx="11125200" cy="914400"/>
          </a:xfrm>
        </p:spPr>
        <p:txBody>
          <a:bodyPr/>
          <a:lstStyle/>
          <a:p>
            <a:r>
              <a:rPr lang="en-US" dirty="0" smtClean="0"/>
              <a:t>SMART BLOOD PRESSURE MONITORING SYSTEM</a:t>
            </a:r>
            <a:endParaRPr lang="en-US" dirty="0"/>
          </a:p>
        </p:txBody>
      </p:sp>
      <p:pic>
        <p:nvPicPr>
          <p:cNvPr id="6" name="Picture Placeholder 5"/>
          <p:cNvPicPr>
            <a:picLocks noGrp="1" noChangeAspect="1"/>
          </p:cNvPicPr>
          <p:nvPr>
            <p:ph type="pic" idx="10"/>
          </p:nvPr>
        </p:nvPicPr>
        <p:blipFill>
          <a:blip r:embed="rId2" cstate="print">
            <a:extLst>
              <a:ext uri="{28A0092B-C50C-407E-A947-70E740481C1C}">
                <a14:useLocalDpi xmlns:a14="http://schemas.microsoft.com/office/drawing/2010/main" val="0"/>
              </a:ext>
            </a:extLst>
          </a:blip>
          <a:srcRect l="28806" r="28806"/>
          <a:stretch>
            <a:fillRect/>
          </a:stretch>
        </p:blipFill>
        <p:spPr/>
      </p:pic>
      <p:pic>
        <p:nvPicPr>
          <p:cNvPr id="11" name="Picture Placeholder 10"/>
          <p:cNvPicPr>
            <a:picLocks noGrp="1" noChangeAspect="1"/>
          </p:cNvPicPr>
          <p:nvPr>
            <p:ph type="pic" idx="11"/>
          </p:nvPr>
        </p:nvPicPr>
        <p:blipFill>
          <a:blip r:embed="rId3">
            <a:extLst>
              <a:ext uri="{28A0092B-C50C-407E-A947-70E740481C1C}">
                <a14:useLocalDpi xmlns:a14="http://schemas.microsoft.com/office/drawing/2010/main" val="0"/>
              </a:ext>
            </a:extLst>
          </a:blip>
          <a:srcRect l="21781" r="21781"/>
          <a:stretch>
            <a:fillRect/>
          </a:stretch>
        </p:blipFill>
        <p:spPr/>
      </p:pic>
      <p:pic>
        <p:nvPicPr>
          <p:cNvPr id="13" name="Picture Placeholder 12"/>
          <p:cNvPicPr>
            <a:picLocks noGrp="1" noChangeAspect="1"/>
          </p:cNvPicPr>
          <p:nvPr>
            <p:ph type="pic" idx="12"/>
          </p:nvPr>
        </p:nvPicPr>
        <p:blipFill>
          <a:blip r:embed="rId4">
            <a:extLst>
              <a:ext uri="{28A0092B-C50C-407E-A947-70E740481C1C}">
                <a14:useLocalDpi xmlns:a14="http://schemas.microsoft.com/office/drawing/2010/main" val="0"/>
              </a:ext>
            </a:extLst>
          </a:blip>
          <a:srcRect l="21715" r="21715"/>
          <a:stretch>
            <a:fillRect/>
          </a:stretch>
        </p:blipFill>
        <p:spPr/>
      </p:pic>
      <p:sp>
        <p:nvSpPr>
          <p:cNvPr id="3" name="TextBox 2"/>
          <p:cNvSpPr txBox="1"/>
          <p:nvPr/>
        </p:nvSpPr>
        <p:spPr>
          <a:xfrm>
            <a:off x="2974761" y="6309360"/>
            <a:ext cx="6242478" cy="369332"/>
          </a:xfrm>
          <a:prstGeom prst="rect">
            <a:avLst/>
          </a:prstGeom>
          <a:noFill/>
        </p:spPr>
        <p:txBody>
          <a:bodyPr wrap="none" rtlCol="0">
            <a:spAutoFit/>
          </a:bodyPr>
          <a:lstStyle/>
          <a:p>
            <a:r>
              <a:rPr lang="en-US" dirty="0" smtClean="0">
                <a:solidFill>
                  <a:schemeClr val="bg1">
                    <a:lumMod val="85000"/>
                  </a:schemeClr>
                </a:solidFill>
              </a:rPr>
              <a:t>2015510013 </a:t>
            </a:r>
            <a:r>
              <a:rPr lang="en-US" dirty="0" err="1" smtClean="0">
                <a:solidFill>
                  <a:schemeClr val="bg1">
                    <a:lumMod val="85000"/>
                  </a:schemeClr>
                </a:solidFill>
              </a:rPr>
              <a:t>Gül</a:t>
            </a:r>
            <a:r>
              <a:rPr lang="en-US" dirty="0" smtClean="0">
                <a:solidFill>
                  <a:schemeClr val="bg1">
                    <a:lumMod val="85000"/>
                  </a:schemeClr>
                </a:solidFill>
              </a:rPr>
              <a:t> </a:t>
            </a:r>
            <a:r>
              <a:rPr lang="en-US" dirty="0" err="1" smtClean="0">
                <a:solidFill>
                  <a:schemeClr val="bg1">
                    <a:lumMod val="85000"/>
                  </a:schemeClr>
                </a:solidFill>
              </a:rPr>
              <a:t>Eda</a:t>
            </a:r>
            <a:r>
              <a:rPr lang="en-US" dirty="0" smtClean="0">
                <a:solidFill>
                  <a:schemeClr val="bg1">
                    <a:lumMod val="85000"/>
                  </a:schemeClr>
                </a:solidFill>
              </a:rPr>
              <a:t> Aydemir ----- 2014510034 </a:t>
            </a:r>
            <a:r>
              <a:rPr lang="en-US" dirty="0" err="1" smtClean="0">
                <a:solidFill>
                  <a:schemeClr val="bg1">
                    <a:lumMod val="85000"/>
                  </a:schemeClr>
                </a:solidFill>
              </a:rPr>
              <a:t>Mazlum</a:t>
            </a:r>
            <a:r>
              <a:rPr lang="en-US" dirty="0" smtClean="0">
                <a:solidFill>
                  <a:schemeClr val="bg1">
                    <a:lumMod val="85000"/>
                  </a:schemeClr>
                </a:solidFill>
              </a:rPr>
              <a:t> </a:t>
            </a:r>
            <a:r>
              <a:rPr lang="en-US" dirty="0" err="1" smtClean="0">
                <a:solidFill>
                  <a:schemeClr val="bg1">
                    <a:lumMod val="85000"/>
                  </a:schemeClr>
                </a:solidFill>
              </a:rPr>
              <a:t>Eryılmaz</a:t>
            </a:r>
            <a:endParaRPr lang="en-US" dirty="0">
              <a:solidFill>
                <a:schemeClr val="bg1">
                  <a:lumMod val="85000"/>
                </a:schemeClr>
              </a:solidFill>
            </a:endParaRPr>
          </a:p>
        </p:txBody>
      </p:sp>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0" y="718424"/>
            <a:ext cx="12171509" cy="574765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596" y="2512013"/>
            <a:ext cx="883305" cy="883305"/>
          </a:xfrm>
          <a:prstGeom prst="rect">
            <a:avLst/>
          </a:prstGeom>
        </p:spPr>
      </p:pic>
      <p:grpSp>
        <p:nvGrpSpPr>
          <p:cNvPr id="18" name="Group 17"/>
          <p:cNvGrpSpPr/>
          <p:nvPr/>
        </p:nvGrpSpPr>
        <p:grpSpPr>
          <a:xfrm>
            <a:off x="276465" y="4329259"/>
            <a:ext cx="940586" cy="940586"/>
            <a:chOff x="276465" y="4329259"/>
            <a:chExt cx="940586" cy="940586"/>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65" y="4329259"/>
              <a:ext cx="703249" cy="703249"/>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376" y="4795170"/>
              <a:ext cx="474675" cy="474675"/>
            </a:xfrm>
            <a:prstGeom prst="rect">
              <a:avLst/>
            </a:prstGeom>
          </p:spPr>
        </p:pic>
      </p:gr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7470" y="3486611"/>
            <a:ext cx="1637848" cy="1637848"/>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905304" y="2294490"/>
            <a:ext cx="754112" cy="659175"/>
          </a:xfrm>
          <a:prstGeom prst="rect">
            <a:avLst/>
          </a:prstGeom>
        </p:spPr>
      </p:pic>
      <p:grpSp>
        <p:nvGrpSpPr>
          <p:cNvPr id="17" name="Group 16"/>
          <p:cNvGrpSpPr/>
          <p:nvPr/>
        </p:nvGrpSpPr>
        <p:grpSpPr>
          <a:xfrm>
            <a:off x="10659416" y="1937502"/>
            <a:ext cx="1041734" cy="1149022"/>
            <a:chOff x="10526904" y="1931124"/>
            <a:chExt cx="1041734" cy="1149022"/>
          </a:xfrm>
        </p:grpSpPr>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44150" y="1931124"/>
              <a:ext cx="724488" cy="724488"/>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26904" y="2231077"/>
              <a:ext cx="849069" cy="849069"/>
            </a:xfrm>
            <a:prstGeom prst="rect">
              <a:avLst/>
            </a:prstGeom>
          </p:spPr>
        </p:pic>
      </p:gr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44248" y="2795592"/>
            <a:ext cx="796660" cy="796660"/>
          </a:xfrm>
          <a:prstGeom prst="rect">
            <a:avLst/>
          </a:prstGeom>
        </p:spPr>
      </p:pic>
    </p:spTree>
    <p:extLst>
      <p:ext uri="{BB962C8B-B14F-4D97-AF65-F5344CB8AC3E}">
        <p14:creationId xmlns:p14="http://schemas.microsoft.com/office/powerpoint/2010/main" val="131179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750"/>
                                  </p:stCondLst>
                                  <p:childTnLst>
                                    <p:animMotion origin="layout" path="M -0.02773 0.01435 L -0.02773 0.01458 C -0.03138 0.0169 -0.0349 0.01991 -0.03854 0.02199 C -0.04128 0.02361 -0.04427 0.02407 -0.04714 0.02592 L -0.05026 0.02778 L -0.14675 0.02592 C -0.14792 0.02569 -0.14883 0.02454 -0.15 0.02384 C -0.1513 0.02315 -0.15273 0.02268 -0.15417 0.02199 C -0.16029 0.01111 -0.15443 0.01991 -0.16068 0.01435 C -0.16185 0.01342 -0.16263 0.01157 -0.16393 0.01065 C -0.16589 0.00903 -0.16823 0.00856 -0.17031 0.00671 C -0.17617 0.00162 -0.17305 0.00347 -0.17995 0.00116 C -0.18568 -0.00579 -0.18047 -0.00046 -0.18854 -0.00463 C -0.1918 -0.00625 -0.19492 -0.00833 -0.19818 -0.01042 C -0.20026 -0.01158 -0.20234 -0.0132 -0.20456 -0.01412 C -0.21497 -0.01875 -0.20195 -0.0132 -0.21419 -0.01783 C -0.22122 -0.0206 -0.21901 -0.02107 -0.22917 -0.02361 C -0.23724 -0.0257 -0.25534 -0.02685 -0.26133 -0.02732 L -0.27956 -0.0294 C -0.28464 -0.03056 -0.28971 -0.03102 -0.29453 -0.0331 C -0.29596 -0.0338 -0.2974 -0.03426 -0.29883 -0.03495 C -0.3 -0.03565 -0.30091 -0.03658 -0.30208 -0.03704 C -0.30677 -0.03796 -0.31133 -0.0382 -0.31602 -0.03889 C -0.35586 -0.05648 -0.32318 -0.04259 -0.4306 -0.04259 C -0.43958 -0.04259 -0.44857 -0.04144 -0.45742 -0.04074 C -0.45677 -0.03495 -0.45612 -0.0294 -0.45534 -0.02361 C -0.45508 -0.02176 -0.45482 -0.01968 -0.45417 -0.01783 C -0.45339 -0.01574 -0.45208 -0.01412 -0.45104 -0.01227 C -0.45287 0.00717 -0.44974 -0.00625 -0.45638 0.00301 C -0.45872 0.00648 -0.46276 0.01435 -0.46276 0.01458 C -0.46315 0.0162 -0.46354 0.01829 -0.46393 0.02014 C -0.46432 0.02268 -0.46432 0.02523 -0.46497 0.02778 C -0.4655 0.02986 -0.46628 0.03171 -0.46706 0.03333 C -0.46927 0.03796 -0.47122 0.0412 -0.47461 0.04282 C -0.47565 0.04352 -0.47669 0.04282 -0.47773 0.04282 " pathEditMode="relative" rAng="0" ptsTypes="AAAAAAAAAAAAAAAAAAAAAAAAAAAAAAAAAAA">
                                      <p:cBhvr>
                                        <p:cTn id="6" dur="3000" fill="hold"/>
                                        <p:tgtEl>
                                          <p:spTgt spid="15"/>
                                        </p:tgtEl>
                                        <p:attrNameLst>
                                          <p:attrName>ppt_x</p:attrName>
                                          <p:attrName>ppt_y</p:attrName>
                                        </p:attrNameLst>
                                      </p:cBhvr>
                                      <p:rCtr x="-22500" y="-1690"/>
                                    </p:animMotion>
                                  </p:childTnLst>
                                </p:cTn>
                              </p:par>
                              <p:par>
                                <p:cTn id="7" presetID="10" presetClass="entr" presetSubtype="0" fill="hold" nodeType="withEffect">
                                  <p:stCondLst>
                                    <p:cond delay="380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9225" y="4571839"/>
            <a:ext cx="7353547" cy="1569660"/>
          </a:xfrm>
          <a:prstGeom prst="rect">
            <a:avLst/>
          </a:prstGeom>
          <a:noFill/>
        </p:spPr>
        <p:txBody>
          <a:bodyPr wrap="square" rtlCol="0">
            <a:spAutoFit/>
          </a:bodyPr>
          <a:lstStyle/>
          <a:p>
            <a:pPr algn="ctr"/>
            <a:r>
              <a:rPr lang="en-US" sz="4800" dirty="0" smtClean="0">
                <a:ln w="0">
                  <a:solidFill>
                    <a:schemeClr val="accent1"/>
                  </a:solidFill>
                </a:ln>
                <a:solidFill>
                  <a:schemeClr val="accent1"/>
                </a:solidFill>
                <a:effectLst>
                  <a:outerShdw blurRad="50800" dist="38100" dir="2700000" algn="tl" rotWithShape="0">
                    <a:prstClr val="black">
                      <a:alpha val="40000"/>
                    </a:prstClr>
                  </a:outerShdw>
                </a:effectLst>
              </a:rPr>
              <a:t>3 meas. = data / daily</a:t>
            </a:r>
          </a:p>
          <a:p>
            <a:pPr algn="ctr"/>
            <a:r>
              <a:rPr lang="en-US" sz="4800" dirty="0" smtClean="0">
                <a:ln w="0">
                  <a:solidFill>
                    <a:schemeClr val="accent1"/>
                  </a:solidFill>
                </a:ln>
                <a:solidFill>
                  <a:schemeClr val="accent1"/>
                </a:solidFill>
                <a:effectLst>
                  <a:outerShdw blurRad="50800" dist="38100" dir="2700000" algn="tl" rotWithShape="0">
                    <a:prstClr val="black">
                      <a:alpha val="40000"/>
                    </a:prstClr>
                  </a:outerShdw>
                </a:effectLst>
              </a:rPr>
              <a:t>3 * 30 = 90 data / monthly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982" y="1099639"/>
            <a:ext cx="7252035" cy="3103871"/>
          </a:xfrm>
          <a:prstGeom prst="rect">
            <a:avLst/>
          </a:prstGeom>
        </p:spPr>
      </p:pic>
    </p:spTree>
    <p:extLst>
      <p:ext uri="{BB962C8B-B14F-4D97-AF65-F5344CB8AC3E}">
        <p14:creationId xmlns:p14="http://schemas.microsoft.com/office/powerpoint/2010/main" val="2384510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3577" y="2967335"/>
            <a:ext cx="4364849" cy="923330"/>
          </a:xfrm>
          <a:prstGeom prst="rect">
            <a:avLst/>
          </a:prstGeom>
          <a:noFill/>
        </p:spPr>
        <p:txBody>
          <a:bodyPr wrap="none" lIns="91440" tIns="45720" rIns="91440" bIns="45720" anchor="ctr">
            <a:spAutoFit/>
          </a:bodyPr>
          <a:lstStyle/>
          <a:p>
            <a:pPr algn="ctr"/>
            <a:r>
              <a:rPr lang="en-US" sz="5400" dirty="0" smtClean="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rPr>
              <a:t>THE SOLUTION</a:t>
            </a:r>
            <a:endParaRPr lang="en-US" sz="5400" b="0" cap="none" spc="0" dirty="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endParaRPr>
          </a:p>
        </p:txBody>
      </p:sp>
      <p:sp>
        <p:nvSpPr>
          <p:cNvPr id="3" name="TextBox 2"/>
          <p:cNvSpPr txBox="1"/>
          <p:nvPr/>
        </p:nvSpPr>
        <p:spPr>
          <a:xfrm>
            <a:off x="477303" y="1215686"/>
            <a:ext cx="11507687" cy="2062103"/>
          </a:xfrm>
          <a:prstGeom prst="rect">
            <a:avLst/>
          </a:prstGeom>
          <a:noFill/>
        </p:spPr>
        <p:txBody>
          <a:bodyPr wrap="square" rtlCol="0">
            <a:spAutoFit/>
          </a:bodyPr>
          <a:lstStyle/>
          <a:p>
            <a:r>
              <a:rPr lang="en-US" sz="4000" dirty="0" smtClean="0">
                <a:ln w="0">
                  <a:solidFill>
                    <a:srgbClr val="FF0000"/>
                  </a:solidFill>
                </a:ln>
                <a:solidFill>
                  <a:srgbClr val="FF0000"/>
                </a:solidFill>
                <a:effectLst>
                  <a:outerShdw blurRad="50800" dist="38100" dir="2700000" algn="tl" rotWithShape="0">
                    <a:prstClr val="black">
                      <a:alpha val="40000"/>
                    </a:prstClr>
                  </a:outerShdw>
                </a:effectLst>
              </a:rPr>
              <a:t>Problem</a:t>
            </a:r>
            <a:r>
              <a:rPr lang="en-US" sz="4000" dirty="0">
                <a:ln w="0">
                  <a:solidFill>
                    <a:srgbClr val="FF0000"/>
                  </a:solidFill>
                </a:ln>
                <a:solidFill>
                  <a:srgbClr val="FF0000"/>
                </a:solidFill>
                <a:effectLst>
                  <a:outerShdw blurRad="50800" dist="38100" dir="2700000" algn="tl" rotWithShape="0">
                    <a:prstClr val="black">
                      <a:alpha val="40000"/>
                    </a:prstClr>
                  </a:outerShdw>
                </a:effectLst>
              </a:rPr>
              <a:t>: </a:t>
            </a:r>
            <a:r>
              <a:rPr lang="en-US" sz="4000" dirty="0">
                <a:ln w="0">
                  <a:solidFill>
                    <a:schemeClr val="bg1"/>
                  </a:solidFill>
                </a:ln>
                <a:solidFill>
                  <a:schemeClr val="bg1"/>
                </a:solidFill>
                <a:effectLst>
                  <a:outerShdw blurRad="50800" dist="38100" dir="2700000" algn="tl" rotWithShape="0">
                    <a:prstClr val="black">
                      <a:alpha val="40000"/>
                    </a:prstClr>
                  </a:outerShdw>
                </a:effectLst>
              </a:rPr>
              <a:t>Regular Treatment is hard. </a:t>
            </a:r>
          </a:p>
          <a:p>
            <a:r>
              <a:rPr lang="en-US" sz="4000" b="1" dirty="0">
                <a:ln w="22225">
                  <a:solidFill>
                    <a:schemeClr val="accent2"/>
                  </a:solidFill>
                  <a:prstDash val="solid"/>
                </a:ln>
                <a:solidFill>
                  <a:schemeClr val="accent2">
                    <a:lumMod val="40000"/>
                    <a:lumOff val="60000"/>
                  </a:schemeClr>
                </a:solidFill>
              </a:rPr>
              <a:t>Goal: </a:t>
            </a:r>
            <a:r>
              <a:rPr lang="en-US" sz="4000" dirty="0">
                <a:ln w="0">
                  <a:solidFill>
                    <a:schemeClr val="bg1"/>
                  </a:solidFill>
                </a:ln>
                <a:solidFill>
                  <a:schemeClr val="bg1"/>
                </a:solidFill>
                <a:effectLst>
                  <a:outerShdw blurRad="50800" dist="38100" dir="2700000" algn="tl" rotWithShape="0">
                    <a:prstClr val="black">
                      <a:alpha val="40000"/>
                    </a:prstClr>
                  </a:outerShdw>
                </a:effectLst>
              </a:rPr>
              <a:t>Regular Treatment </a:t>
            </a:r>
            <a:r>
              <a:rPr lang="en-US" sz="4000" dirty="0" smtClean="0">
                <a:ln w="0">
                  <a:solidFill>
                    <a:schemeClr val="bg1"/>
                  </a:solidFill>
                </a:ln>
                <a:solidFill>
                  <a:schemeClr val="bg1"/>
                </a:solidFill>
                <a:effectLst>
                  <a:outerShdw blurRad="50800" dist="38100" dir="2700000" algn="tl" rotWithShape="0">
                    <a:prstClr val="black">
                      <a:alpha val="40000"/>
                    </a:prstClr>
                  </a:outerShdw>
                </a:effectLst>
              </a:rPr>
              <a:t>-&gt; More </a:t>
            </a:r>
            <a:r>
              <a:rPr lang="en-US" sz="4000" dirty="0">
                <a:ln w="0">
                  <a:solidFill>
                    <a:schemeClr val="bg1"/>
                  </a:solidFill>
                </a:ln>
                <a:solidFill>
                  <a:schemeClr val="bg1"/>
                </a:solidFill>
                <a:effectLst>
                  <a:outerShdw blurRad="50800" dist="38100" dir="2700000" algn="tl" rotWithShape="0">
                    <a:prstClr val="black">
                      <a:alpha val="40000"/>
                    </a:prstClr>
                  </a:outerShdw>
                </a:effectLst>
              </a:rPr>
              <a:t>Blood Pressure Data </a:t>
            </a:r>
          </a:p>
          <a:p>
            <a:pPr algn="ctr"/>
            <a:endParaRPr lang="en-US" sz="4800" dirty="0">
              <a:ln w="0">
                <a:solidFill>
                  <a:schemeClr val="accent1"/>
                </a:solidFill>
              </a:ln>
              <a:solidFill>
                <a:schemeClr val="accent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5428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1600"/>
                                  </p:stCondLst>
                                  <p:childTnLst>
                                    <p:animEffect transition="out" filter="fade">
                                      <p:cBhvr>
                                        <p:cTn id="11" dur="800"/>
                                        <p:tgtEl>
                                          <p:spTgt spid="3"/>
                                        </p:tgtEl>
                                      </p:cBhvr>
                                    </p:animEffect>
                                    <p:set>
                                      <p:cBhvr>
                                        <p:cTn id="12" dur="1" fill="hold">
                                          <p:stCondLst>
                                            <p:cond delay="7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2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Resim 6">
            <a:extLst>
              <a:ext uri="{FF2B5EF4-FFF2-40B4-BE49-F238E27FC236}">
                <a16:creationId xmlns:a16="http://schemas.microsoft.com/office/drawing/2014/main" id="{7301153E-D18D-4141-B183-C41D83D3A011}"/>
              </a:ext>
            </a:extLst>
          </p:cNvPr>
          <p:cNvPicPr>
            <a:picLocks noChangeAspect="1"/>
          </p:cNvPicPr>
          <p:nvPr/>
        </p:nvPicPr>
        <p:blipFill>
          <a:blip r:embed="rId2"/>
          <a:stretch>
            <a:fillRect/>
          </a:stretch>
        </p:blipFill>
        <p:spPr>
          <a:xfrm>
            <a:off x="8214212" y="4200910"/>
            <a:ext cx="2528817" cy="2650350"/>
          </a:xfrm>
          <a:prstGeom prst="rect">
            <a:avLst/>
          </a:prstGeom>
        </p:spPr>
      </p:pic>
      <p:pic>
        <p:nvPicPr>
          <p:cNvPr id="28" name="Resim 4">
            <a:extLst>
              <a:ext uri="{FF2B5EF4-FFF2-40B4-BE49-F238E27FC236}">
                <a16:creationId xmlns:a16="http://schemas.microsoft.com/office/drawing/2014/main" id="{41C4EEDC-7CD3-417A-8670-784D8035A388}"/>
              </a:ext>
            </a:extLst>
          </p:cNvPr>
          <p:cNvPicPr>
            <a:picLocks noChangeAspect="1"/>
          </p:cNvPicPr>
          <p:nvPr/>
        </p:nvPicPr>
        <p:blipFill rotWithShape="1">
          <a:blip r:embed="rId3"/>
          <a:srcRect l="14281" t="-632"/>
          <a:stretch/>
        </p:blipFill>
        <p:spPr>
          <a:xfrm>
            <a:off x="10437222" y="4360933"/>
            <a:ext cx="1976225" cy="2410136"/>
          </a:xfrm>
          <a:prstGeom prst="rect">
            <a:avLst/>
          </a:prstGeom>
        </p:spPr>
      </p:pic>
      <p:pic>
        <p:nvPicPr>
          <p:cNvPr id="27" name="Resim 2">
            <a:extLst>
              <a:ext uri="{FF2B5EF4-FFF2-40B4-BE49-F238E27FC236}">
                <a16:creationId xmlns:a16="http://schemas.microsoft.com/office/drawing/2014/main" id="{1EEBDF98-A819-4A46-A807-ED4D8835D386}"/>
              </a:ext>
            </a:extLst>
          </p:cNvPr>
          <p:cNvPicPr>
            <a:picLocks noChangeAspect="1"/>
          </p:cNvPicPr>
          <p:nvPr/>
        </p:nvPicPr>
        <p:blipFill>
          <a:blip r:embed="rId4"/>
          <a:stretch>
            <a:fillRect/>
          </a:stretch>
        </p:blipFill>
        <p:spPr>
          <a:xfrm>
            <a:off x="9261010" y="228335"/>
            <a:ext cx="2930990" cy="2416087"/>
          </a:xfrm>
          <a:prstGeom prst="rect">
            <a:avLst/>
          </a:prstGeom>
        </p:spPr>
      </p:pic>
      <p:pic>
        <p:nvPicPr>
          <p:cNvPr id="18" name="Resim 2">
            <a:extLst>
              <a:ext uri="{FF2B5EF4-FFF2-40B4-BE49-F238E27FC236}">
                <a16:creationId xmlns:a16="http://schemas.microsoft.com/office/drawing/2014/main" id="{BB44B946-90A5-4C91-B309-4BD43C2504CA}"/>
              </a:ext>
            </a:extLst>
          </p:cNvPr>
          <p:cNvPicPr>
            <a:picLocks noChangeAspect="1"/>
          </p:cNvPicPr>
          <p:nvPr/>
        </p:nvPicPr>
        <p:blipFill>
          <a:blip r:embed="rId5"/>
          <a:stretch>
            <a:fillRect/>
          </a:stretch>
        </p:blipFill>
        <p:spPr>
          <a:xfrm>
            <a:off x="142290" y="376695"/>
            <a:ext cx="1921112" cy="2244565"/>
          </a:xfrm>
          <a:prstGeom prst="rect">
            <a:avLst/>
          </a:prstGeom>
        </p:spPr>
      </p:pic>
      <p:pic>
        <p:nvPicPr>
          <p:cNvPr id="19" name="Resim 8">
            <a:extLst>
              <a:ext uri="{FF2B5EF4-FFF2-40B4-BE49-F238E27FC236}">
                <a16:creationId xmlns:a16="http://schemas.microsoft.com/office/drawing/2014/main" id="{8A40E534-8F55-4B14-97AD-D09BA9B5080E}"/>
              </a:ext>
            </a:extLst>
          </p:cNvPr>
          <p:cNvPicPr>
            <a:picLocks noChangeAspect="1"/>
          </p:cNvPicPr>
          <p:nvPr/>
        </p:nvPicPr>
        <p:blipFill>
          <a:blip r:embed="rId6"/>
          <a:stretch>
            <a:fillRect/>
          </a:stretch>
        </p:blipFill>
        <p:spPr>
          <a:xfrm>
            <a:off x="2185511" y="333562"/>
            <a:ext cx="2050240" cy="2287697"/>
          </a:xfrm>
          <a:prstGeom prst="rect">
            <a:avLst/>
          </a:prstGeom>
        </p:spPr>
      </p:pic>
      <p:pic>
        <p:nvPicPr>
          <p:cNvPr id="20" name="Resim 2">
            <a:extLst>
              <a:ext uri="{FF2B5EF4-FFF2-40B4-BE49-F238E27FC236}">
                <a16:creationId xmlns:a16="http://schemas.microsoft.com/office/drawing/2014/main" id="{3179FC8B-244A-4D83-AD0C-BFC6680C98F6}"/>
              </a:ext>
            </a:extLst>
          </p:cNvPr>
          <p:cNvPicPr>
            <a:picLocks noChangeAspect="1"/>
          </p:cNvPicPr>
          <p:nvPr/>
        </p:nvPicPr>
        <p:blipFill>
          <a:blip r:embed="rId7"/>
          <a:stretch>
            <a:fillRect/>
          </a:stretch>
        </p:blipFill>
        <p:spPr>
          <a:xfrm>
            <a:off x="17647" y="4515203"/>
            <a:ext cx="2192801" cy="2212380"/>
          </a:xfrm>
          <a:prstGeom prst="rect">
            <a:avLst/>
          </a:prstGeom>
        </p:spPr>
      </p:pic>
      <p:pic>
        <p:nvPicPr>
          <p:cNvPr id="21" name="Resim 2">
            <a:extLst>
              <a:ext uri="{FF2B5EF4-FFF2-40B4-BE49-F238E27FC236}">
                <a16:creationId xmlns:a16="http://schemas.microsoft.com/office/drawing/2014/main" id="{7E1E383D-FD3C-4CBE-BE7E-8B6F8F66AD73}"/>
              </a:ext>
            </a:extLst>
          </p:cNvPr>
          <p:cNvPicPr>
            <a:picLocks noChangeAspect="1"/>
          </p:cNvPicPr>
          <p:nvPr/>
        </p:nvPicPr>
        <p:blipFill>
          <a:blip r:embed="rId8"/>
          <a:stretch>
            <a:fillRect/>
          </a:stretch>
        </p:blipFill>
        <p:spPr>
          <a:xfrm>
            <a:off x="1917033" y="4364468"/>
            <a:ext cx="2095562" cy="2493532"/>
          </a:xfrm>
          <a:prstGeom prst="rect">
            <a:avLst/>
          </a:prstGeom>
        </p:spPr>
      </p:pic>
      <p:pic>
        <p:nvPicPr>
          <p:cNvPr id="22" name="Resim 6">
            <a:extLst>
              <a:ext uri="{FF2B5EF4-FFF2-40B4-BE49-F238E27FC236}">
                <a16:creationId xmlns:a16="http://schemas.microsoft.com/office/drawing/2014/main" id="{6DD8AD0E-C483-4C3A-AD8D-A81B3CADFE09}"/>
              </a:ext>
            </a:extLst>
          </p:cNvPr>
          <p:cNvPicPr>
            <a:picLocks noChangeAspect="1"/>
          </p:cNvPicPr>
          <p:nvPr/>
        </p:nvPicPr>
        <p:blipFill>
          <a:blip r:embed="rId9"/>
          <a:stretch>
            <a:fillRect/>
          </a:stretch>
        </p:blipFill>
        <p:spPr>
          <a:xfrm>
            <a:off x="3840791" y="4324587"/>
            <a:ext cx="2449047" cy="2402996"/>
          </a:xfrm>
          <a:prstGeom prst="rect">
            <a:avLst/>
          </a:prstGeom>
        </p:spPr>
      </p:pic>
      <p:pic>
        <p:nvPicPr>
          <p:cNvPr id="23" name="Resim 5">
            <a:extLst>
              <a:ext uri="{FF2B5EF4-FFF2-40B4-BE49-F238E27FC236}">
                <a16:creationId xmlns:a16="http://schemas.microsoft.com/office/drawing/2014/main" id="{BD6223B1-8BA7-4699-8891-CA9FDED99766}"/>
              </a:ext>
            </a:extLst>
          </p:cNvPr>
          <p:cNvPicPr>
            <a:picLocks noChangeAspect="1"/>
          </p:cNvPicPr>
          <p:nvPr/>
        </p:nvPicPr>
        <p:blipFill>
          <a:blip r:embed="rId10"/>
          <a:stretch>
            <a:fillRect/>
          </a:stretch>
        </p:blipFill>
        <p:spPr>
          <a:xfrm>
            <a:off x="6224620" y="4364468"/>
            <a:ext cx="2267949" cy="2406601"/>
          </a:xfrm>
          <a:prstGeom prst="rect">
            <a:avLst/>
          </a:prstGeom>
        </p:spPr>
      </p:pic>
      <p:pic>
        <p:nvPicPr>
          <p:cNvPr id="24" name="Resim 2">
            <a:extLst>
              <a:ext uri="{FF2B5EF4-FFF2-40B4-BE49-F238E27FC236}">
                <a16:creationId xmlns:a16="http://schemas.microsoft.com/office/drawing/2014/main" id="{185D4FAE-FE91-40B8-BDB0-F28031908CE6}"/>
              </a:ext>
            </a:extLst>
          </p:cNvPr>
          <p:cNvPicPr>
            <a:picLocks noChangeAspect="1"/>
          </p:cNvPicPr>
          <p:nvPr/>
        </p:nvPicPr>
        <p:blipFill>
          <a:blip r:embed="rId11"/>
          <a:stretch>
            <a:fillRect/>
          </a:stretch>
        </p:blipFill>
        <p:spPr>
          <a:xfrm>
            <a:off x="4259690" y="206518"/>
            <a:ext cx="2447979" cy="2541788"/>
          </a:xfrm>
          <a:prstGeom prst="rect">
            <a:avLst/>
          </a:prstGeom>
        </p:spPr>
      </p:pic>
      <p:pic>
        <p:nvPicPr>
          <p:cNvPr id="26" name="Resim 5">
            <a:extLst>
              <a:ext uri="{FF2B5EF4-FFF2-40B4-BE49-F238E27FC236}">
                <a16:creationId xmlns:a16="http://schemas.microsoft.com/office/drawing/2014/main" id="{B19DB80B-EDCD-4E92-B0F7-9AE85327D032}"/>
              </a:ext>
            </a:extLst>
          </p:cNvPr>
          <p:cNvPicPr>
            <a:picLocks noChangeAspect="1"/>
          </p:cNvPicPr>
          <p:nvPr/>
        </p:nvPicPr>
        <p:blipFill>
          <a:blip r:embed="rId12"/>
          <a:stretch>
            <a:fillRect/>
          </a:stretch>
        </p:blipFill>
        <p:spPr>
          <a:xfrm>
            <a:off x="6707669" y="282812"/>
            <a:ext cx="2690750" cy="2346066"/>
          </a:xfrm>
          <a:prstGeom prst="rect">
            <a:avLst/>
          </a:prstGeom>
        </p:spPr>
      </p:pic>
      <p:sp>
        <p:nvSpPr>
          <p:cNvPr id="4" name="Rectangle 3"/>
          <p:cNvSpPr/>
          <p:nvPr/>
        </p:nvSpPr>
        <p:spPr>
          <a:xfrm>
            <a:off x="1886263" y="2578128"/>
            <a:ext cx="8132098" cy="1446550"/>
          </a:xfrm>
          <a:prstGeom prst="rect">
            <a:avLst/>
          </a:prstGeom>
        </p:spPr>
        <p:txBody>
          <a:bodyPr wrap="none" anchor="ctr">
            <a:spAutoFit/>
          </a:bodyPr>
          <a:lstStyle/>
          <a:p>
            <a:pPr algn="ctr"/>
            <a:r>
              <a:rPr lang="en-US" sz="8800" dirty="0" smtClean="0">
                <a:ln w="0">
                  <a:solidFill>
                    <a:schemeClr val="accent1"/>
                  </a:solidFill>
                </a:ln>
                <a:solidFill>
                  <a:schemeClr val="accent1"/>
                </a:solidFill>
                <a:effectLst>
                  <a:outerShdw blurRad="50800" dist="38100" dir="2700000" algn="tl" rotWithShape="0">
                    <a:prstClr val="black">
                      <a:alpha val="40000"/>
                    </a:prstClr>
                  </a:outerShdw>
                </a:effectLst>
              </a:rPr>
              <a:t>SMART WATCHES</a:t>
            </a:r>
            <a:endParaRPr lang="en-US" sz="8800" dirty="0">
              <a:ln w="0">
                <a:solidFill>
                  <a:schemeClr val="accent1"/>
                </a:solidFill>
              </a:ln>
              <a:solidFill>
                <a:schemeClr val="accent1"/>
              </a:solidFill>
              <a:effectLst>
                <a:outerShdw blurRad="50800" dist="38100" dir="2700000" algn="tl" rotWithShape="0">
                  <a:prstClr val="black">
                    <a:alpha val="40000"/>
                  </a:prstClr>
                </a:outerShdw>
              </a:effectLst>
            </a:endParaRPr>
          </a:p>
        </p:txBody>
      </p:sp>
      <p:sp>
        <p:nvSpPr>
          <p:cNvPr id="2" name="TextBox 1"/>
          <p:cNvSpPr txBox="1"/>
          <p:nvPr/>
        </p:nvSpPr>
        <p:spPr>
          <a:xfrm>
            <a:off x="1570965" y="2889613"/>
            <a:ext cx="8762693" cy="1231106"/>
          </a:xfrm>
          <a:prstGeom prst="rect">
            <a:avLst/>
          </a:prstGeom>
          <a:noFill/>
        </p:spPr>
        <p:txBody>
          <a:bodyPr wrap="square" numCol="3" rtlCol="0">
            <a:spAutoFit/>
          </a:bodyPr>
          <a:lstStyle/>
          <a:p>
            <a:pPr marL="285750" indent="-285750">
              <a:buFont typeface="Arial" panose="020B0604020202020204" pitchFamily="34" charset="0"/>
              <a:buChar char="•"/>
            </a:pPr>
            <a:r>
              <a:rPr lang="en-US" sz="2800" b="1" dirty="0" smtClean="0">
                <a:solidFill>
                  <a:srgbClr val="FF0000"/>
                </a:solidFill>
              </a:rPr>
              <a:t>Blood Pressure </a:t>
            </a:r>
          </a:p>
          <a:p>
            <a:pPr marL="285750" indent="-285750">
              <a:buFont typeface="Arial" panose="020B0604020202020204" pitchFamily="34" charset="0"/>
              <a:buChar char="•"/>
            </a:pPr>
            <a:r>
              <a:rPr lang="en-US" sz="2800" b="1" dirty="0" smtClean="0">
                <a:solidFill>
                  <a:srgbClr val="FF0000"/>
                </a:solidFill>
              </a:rPr>
              <a:t>Step Counter</a:t>
            </a:r>
          </a:p>
          <a:p>
            <a:pPr marL="285750" indent="-285750">
              <a:buFont typeface="Arial" panose="020B0604020202020204" pitchFamily="34" charset="0"/>
              <a:buChar char="•"/>
            </a:pPr>
            <a:r>
              <a:rPr lang="en-US" sz="2800" b="1" dirty="0" smtClean="0">
                <a:solidFill>
                  <a:srgbClr val="FF0000"/>
                </a:solidFill>
              </a:rPr>
              <a:t>Oxygen Level </a:t>
            </a:r>
          </a:p>
          <a:p>
            <a:pPr marL="285750" indent="-285750">
              <a:buFont typeface="Arial" panose="020B0604020202020204" pitchFamily="34" charset="0"/>
              <a:buChar char="•"/>
            </a:pPr>
            <a:r>
              <a:rPr lang="en-US" sz="2800" b="1" dirty="0" smtClean="0">
                <a:solidFill>
                  <a:srgbClr val="FF0000"/>
                </a:solidFill>
              </a:rPr>
              <a:t>Sleep Hours</a:t>
            </a:r>
          </a:p>
          <a:p>
            <a:pPr marL="285750" indent="-285750">
              <a:buFont typeface="Arial" panose="020B0604020202020204" pitchFamily="34" charset="0"/>
              <a:buChar char="•"/>
            </a:pPr>
            <a:r>
              <a:rPr lang="en-US" sz="2800" b="1" dirty="0" smtClean="0">
                <a:solidFill>
                  <a:srgbClr val="FF0000"/>
                </a:solidFill>
              </a:rPr>
              <a:t>Heart Rate</a:t>
            </a:r>
          </a:p>
          <a:p>
            <a:pPr marL="285750" indent="-285750">
              <a:buFont typeface="Arial" panose="020B0604020202020204" pitchFamily="34" charset="0"/>
              <a:buChar char="•"/>
            </a:pPr>
            <a:r>
              <a:rPr lang="en-US" sz="2800" b="1" dirty="0" smtClean="0">
                <a:solidFill>
                  <a:srgbClr val="FF0000"/>
                </a:solidFill>
              </a:rPr>
              <a:t>Notification </a:t>
            </a:r>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3631285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4"/>
                                        </p:tgtEl>
                                      </p:cBhvr>
                                      <p:by x="150000" y="150000"/>
                                    </p:animScale>
                                  </p:childTnLst>
                                </p:cTn>
                              </p:par>
                              <p:par>
                                <p:cTn id="7" presetID="31" presetClass="entr" presetSubtype="0" fill="hold" nodeType="withEffect">
                                  <p:stCondLst>
                                    <p:cond delay="2000"/>
                                  </p:stCondLst>
                                  <p:childTnLst>
                                    <p:set>
                                      <p:cBhvr>
                                        <p:cTn id="8" dur="1" fill="hold">
                                          <p:stCondLst>
                                            <p:cond delay="0"/>
                                          </p:stCondLst>
                                        </p:cTn>
                                        <p:tgtEl>
                                          <p:spTgt spid="18"/>
                                        </p:tgtEl>
                                        <p:attrNameLst>
                                          <p:attrName>style.visibility</p:attrName>
                                        </p:attrNameLst>
                                      </p:cBhvr>
                                      <p:to>
                                        <p:strVal val="visible"/>
                                      </p:to>
                                    </p:set>
                                    <p:anim calcmode="lin" valueType="num">
                                      <p:cBhvr>
                                        <p:cTn id="9" dur="1250" fill="hold"/>
                                        <p:tgtEl>
                                          <p:spTgt spid="18"/>
                                        </p:tgtEl>
                                        <p:attrNameLst>
                                          <p:attrName>ppt_w</p:attrName>
                                        </p:attrNameLst>
                                      </p:cBhvr>
                                      <p:tavLst>
                                        <p:tav tm="0">
                                          <p:val>
                                            <p:fltVal val="0"/>
                                          </p:val>
                                        </p:tav>
                                        <p:tav tm="100000">
                                          <p:val>
                                            <p:strVal val="#ppt_w"/>
                                          </p:val>
                                        </p:tav>
                                      </p:tavLst>
                                    </p:anim>
                                    <p:anim calcmode="lin" valueType="num">
                                      <p:cBhvr>
                                        <p:cTn id="10" dur="1250" fill="hold"/>
                                        <p:tgtEl>
                                          <p:spTgt spid="18"/>
                                        </p:tgtEl>
                                        <p:attrNameLst>
                                          <p:attrName>ppt_h</p:attrName>
                                        </p:attrNameLst>
                                      </p:cBhvr>
                                      <p:tavLst>
                                        <p:tav tm="0">
                                          <p:val>
                                            <p:fltVal val="0"/>
                                          </p:val>
                                        </p:tav>
                                        <p:tav tm="100000">
                                          <p:val>
                                            <p:strVal val="#ppt_h"/>
                                          </p:val>
                                        </p:tav>
                                      </p:tavLst>
                                    </p:anim>
                                    <p:anim calcmode="lin" valueType="num">
                                      <p:cBhvr>
                                        <p:cTn id="11" dur="1250" fill="hold"/>
                                        <p:tgtEl>
                                          <p:spTgt spid="18"/>
                                        </p:tgtEl>
                                        <p:attrNameLst>
                                          <p:attrName>style.rotation</p:attrName>
                                        </p:attrNameLst>
                                      </p:cBhvr>
                                      <p:tavLst>
                                        <p:tav tm="0">
                                          <p:val>
                                            <p:fltVal val="90"/>
                                          </p:val>
                                        </p:tav>
                                        <p:tav tm="100000">
                                          <p:val>
                                            <p:fltVal val="0"/>
                                          </p:val>
                                        </p:tav>
                                      </p:tavLst>
                                    </p:anim>
                                    <p:animEffect transition="in" filter="fade">
                                      <p:cBhvr>
                                        <p:cTn id="12" dur="1250"/>
                                        <p:tgtEl>
                                          <p:spTgt spid="18"/>
                                        </p:tgtEl>
                                      </p:cBhvr>
                                    </p:animEffect>
                                  </p:childTnLst>
                                </p:cTn>
                              </p:par>
                              <p:par>
                                <p:cTn id="13" presetID="31" presetClass="entr" presetSubtype="0" fill="hold" nodeType="withEffect">
                                  <p:stCondLst>
                                    <p:cond delay="20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1250" fill="hold"/>
                                        <p:tgtEl>
                                          <p:spTgt spid="19"/>
                                        </p:tgtEl>
                                        <p:attrNameLst>
                                          <p:attrName>ppt_w</p:attrName>
                                        </p:attrNameLst>
                                      </p:cBhvr>
                                      <p:tavLst>
                                        <p:tav tm="0">
                                          <p:val>
                                            <p:fltVal val="0"/>
                                          </p:val>
                                        </p:tav>
                                        <p:tav tm="100000">
                                          <p:val>
                                            <p:strVal val="#ppt_w"/>
                                          </p:val>
                                        </p:tav>
                                      </p:tavLst>
                                    </p:anim>
                                    <p:anim calcmode="lin" valueType="num">
                                      <p:cBhvr>
                                        <p:cTn id="16" dur="1250" fill="hold"/>
                                        <p:tgtEl>
                                          <p:spTgt spid="19"/>
                                        </p:tgtEl>
                                        <p:attrNameLst>
                                          <p:attrName>ppt_h</p:attrName>
                                        </p:attrNameLst>
                                      </p:cBhvr>
                                      <p:tavLst>
                                        <p:tav tm="0">
                                          <p:val>
                                            <p:fltVal val="0"/>
                                          </p:val>
                                        </p:tav>
                                        <p:tav tm="100000">
                                          <p:val>
                                            <p:strVal val="#ppt_h"/>
                                          </p:val>
                                        </p:tav>
                                      </p:tavLst>
                                    </p:anim>
                                    <p:anim calcmode="lin" valueType="num">
                                      <p:cBhvr>
                                        <p:cTn id="17" dur="1250" fill="hold"/>
                                        <p:tgtEl>
                                          <p:spTgt spid="19"/>
                                        </p:tgtEl>
                                        <p:attrNameLst>
                                          <p:attrName>style.rotation</p:attrName>
                                        </p:attrNameLst>
                                      </p:cBhvr>
                                      <p:tavLst>
                                        <p:tav tm="0">
                                          <p:val>
                                            <p:fltVal val="90"/>
                                          </p:val>
                                        </p:tav>
                                        <p:tav tm="100000">
                                          <p:val>
                                            <p:fltVal val="0"/>
                                          </p:val>
                                        </p:tav>
                                      </p:tavLst>
                                    </p:anim>
                                    <p:animEffect transition="in" filter="fade">
                                      <p:cBhvr>
                                        <p:cTn id="18" dur="1250"/>
                                        <p:tgtEl>
                                          <p:spTgt spid="19"/>
                                        </p:tgtEl>
                                      </p:cBhvr>
                                    </p:animEffect>
                                  </p:childTnLst>
                                </p:cTn>
                              </p:par>
                              <p:par>
                                <p:cTn id="19" presetID="31" presetClass="entr" presetSubtype="0" fill="hold" nodeType="withEffect">
                                  <p:stCondLst>
                                    <p:cond delay="20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250" fill="hold"/>
                                        <p:tgtEl>
                                          <p:spTgt spid="24"/>
                                        </p:tgtEl>
                                        <p:attrNameLst>
                                          <p:attrName>ppt_w</p:attrName>
                                        </p:attrNameLst>
                                      </p:cBhvr>
                                      <p:tavLst>
                                        <p:tav tm="0">
                                          <p:val>
                                            <p:fltVal val="0"/>
                                          </p:val>
                                        </p:tav>
                                        <p:tav tm="100000">
                                          <p:val>
                                            <p:strVal val="#ppt_w"/>
                                          </p:val>
                                        </p:tav>
                                      </p:tavLst>
                                    </p:anim>
                                    <p:anim calcmode="lin" valueType="num">
                                      <p:cBhvr>
                                        <p:cTn id="22" dur="1250" fill="hold"/>
                                        <p:tgtEl>
                                          <p:spTgt spid="24"/>
                                        </p:tgtEl>
                                        <p:attrNameLst>
                                          <p:attrName>ppt_h</p:attrName>
                                        </p:attrNameLst>
                                      </p:cBhvr>
                                      <p:tavLst>
                                        <p:tav tm="0">
                                          <p:val>
                                            <p:fltVal val="0"/>
                                          </p:val>
                                        </p:tav>
                                        <p:tav tm="100000">
                                          <p:val>
                                            <p:strVal val="#ppt_h"/>
                                          </p:val>
                                        </p:tav>
                                      </p:tavLst>
                                    </p:anim>
                                    <p:anim calcmode="lin" valueType="num">
                                      <p:cBhvr>
                                        <p:cTn id="23" dur="1250" fill="hold"/>
                                        <p:tgtEl>
                                          <p:spTgt spid="24"/>
                                        </p:tgtEl>
                                        <p:attrNameLst>
                                          <p:attrName>style.rotation</p:attrName>
                                        </p:attrNameLst>
                                      </p:cBhvr>
                                      <p:tavLst>
                                        <p:tav tm="0">
                                          <p:val>
                                            <p:fltVal val="90"/>
                                          </p:val>
                                        </p:tav>
                                        <p:tav tm="100000">
                                          <p:val>
                                            <p:fltVal val="0"/>
                                          </p:val>
                                        </p:tav>
                                      </p:tavLst>
                                    </p:anim>
                                    <p:animEffect transition="in" filter="fade">
                                      <p:cBhvr>
                                        <p:cTn id="24" dur="1250"/>
                                        <p:tgtEl>
                                          <p:spTgt spid="24"/>
                                        </p:tgtEl>
                                      </p:cBhvr>
                                    </p:animEffect>
                                  </p:childTnLst>
                                </p:cTn>
                              </p:par>
                              <p:par>
                                <p:cTn id="25" presetID="31" presetClass="entr" presetSubtype="0" fill="hold" nodeType="withEffect">
                                  <p:stCondLst>
                                    <p:cond delay="20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250" fill="hold"/>
                                        <p:tgtEl>
                                          <p:spTgt spid="26"/>
                                        </p:tgtEl>
                                        <p:attrNameLst>
                                          <p:attrName>ppt_w</p:attrName>
                                        </p:attrNameLst>
                                      </p:cBhvr>
                                      <p:tavLst>
                                        <p:tav tm="0">
                                          <p:val>
                                            <p:fltVal val="0"/>
                                          </p:val>
                                        </p:tav>
                                        <p:tav tm="100000">
                                          <p:val>
                                            <p:strVal val="#ppt_w"/>
                                          </p:val>
                                        </p:tav>
                                      </p:tavLst>
                                    </p:anim>
                                    <p:anim calcmode="lin" valueType="num">
                                      <p:cBhvr>
                                        <p:cTn id="28" dur="1250" fill="hold"/>
                                        <p:tgtEl>
                                          <p:spTgt spid="26"/>
                                        </p:tgtEl>
                                        <p:attrNameLst>
                                          <p:attrName>ppt_h</p:attrName>
                                        </p:attrNameLst>
                                      </p:cBhvr>
                                      <p:tavLst>
                                        <p:tav tm="0">
                                          <p:val>
                                            <p:fltVal val="0"/>
                                          </p:val>
                                        </p:tav>
                                        <p:tav tm="100000">
                                          <p:val>
                                            <p:strVal val="#ppt_h"/>
                                          </p:val>
                                        </p:tav>
                                      </p:tavLst>
                                    </p:anim>
                                    <p:anim calcmode="lin" valueType="num">
                                      <p:cBhvr>
                                        <p:cTn id="29" dur="1250" fill="hold"/>
                                        <p:tgtEl>
                                          <p:spTgt spid="26"/>
                                        </p:tgtEl>
                                        <p:attrNameLst>
                                          <p:attrName>style.rotation</p:attrName>
                                        </p:attrNameLst>
                                      </p:cBhvr>
                                      <p:tavLst>
                                        <p:tav tm="0">
                                          <p:val>
                                            <p:fltVal val="90"/>
                                          </p:val>
                                        </p:tav>
                                        <p:tav tm="100000">
                                          <p:val>
                                            <p:fltVal val="0"/>
                                          </p:val>
                                        </p:tav>
                                      </p:tavLst>
                                    </p:anim>
                                    <p:animEffect transition="in" filter="fade">
                                      <p:cBhvr>
                                        <p:cTn id="30" dur="1250"/>
                                        <p:tgtEl>
                                          <p:spTgt spid="26"/>
                                        </p:tgtEl>
                                      </p:cBhvr>
                                    </p:animEffect>
                                  </p:childTnLst>
                                </p:cTn>
                              </p:par>
                              <p:par>
                                <p:cTn id="31" presetID="31" presetClass="entr" presetSubtype="0" fill="hold" nodeType="withEffect">
                                  <p:stCondLst>
                                    <p:cond delay="2000"/>
                                  </p:stCondLst>
                                  <p:childTnLst>
                                    <p:set>
                                      <p:cBhvr>
                                        <p:cTn id="32" dur="1" fill="hold">
                                          <p:stCondLst>
                                            <p:cond delay="0"/>
                                          </p:stCondLst>
                                        </p:cTn>
                                        <p:tgtEl>
                                          <p:spTgt spid="27"/>
                                        </p:tgtEl>
                                        <p:attrNameLst>
                                          <p:attrName>style.visibility</p:attrName>
                                        </p:attrNameLst>
                                      </p:cBhvr>
                                      <p:to>
                                        <p:strVal val="visible"/>
                                      </p:to>
                                    </p:set>
                                    <p:anim calcmode="lin" valueType="num">
                                      <p:cBhvr>
                                        <p:cTn id="33" dur="1250" fill="hold"/>
                                        <p:tgtEl>
                                          <p:spTgt spid="27"/>
                                        </p:tgtEl>
                                        <p:attrNameLst>
                                          <p:attrName>ppt_w</p:attrName>
                                        </p:attrNameLst>
                                      </p:cBhvr>
                                      <p:tavLst>
                                        <p:tav tm="0">
                                          <p:val>
                                            <p:fltVal val="0"/>
                                          </p:val>
                                        </p:tav>
                                        <p:tav tm="100000">
                                          <p:val>
                                            <p:strVal val="#ppt_w"/>
                                          </p:val>
                                        </p:tav>
                                      </p:tavLst>
                                    </p:anim>
                                    <p:anim calcmode="lin" valueType="num">
                                      <p:cBhvr>
                                        <p:cTn id="34" dur="1250" fill="hold"/>
                                        <p:tgtEl>
                                          <p:spTgt spid="27"/>
                                        </p:tgtEl>
                                        <p:attrNameLst>
                                          <p:attrName>ppt_h</p:attrName>
                                        </p:attrNameLst>
                                      </p:cBhvr>
                                      <p:tavLst>
                                        <p:tav tm="0">
                                          <p:val>
                                            <p:fltVal val="0"/>
                                          </p:val>
                                        </p:tav>
                                        <p:tav tm="100000">
                                          <p:val>
                                            <p:strVal val="#ppt_h"/>
                                          </p:val>
                                        </p:tav>
                                      </p:tavLst>
                                    </p:anim>
                                    <p:anim calcmode="lin" valueType="num">
                                      <p:cBhvr>
                                        <p:cTn id="35" dur="1250" fill="hold"/>
                                        <p:tgtEl>
                                          <p:spTgt spid="27"/>
                                        </p:tgtEl>
                                        <p:attrNameLst>
                                          <p:attrName>style.rotation</p:attrName>
                                        </p:attrNameLst>
                                      </p:cBhvr>
                                      <p:tavLst>
                                        <p:tav tm="0">
                                          <p:val>
                                            <p:fltVal val="90"/>
                                          </p:val>
                                        </p:tav>
                                        <p:tav tm="100000">
                                          <p:val>
                                            <p:fltVal val="0"/>
                                          </p:val>
                                        </p:tav>
                                      </p:tavLst>
                                    </p:anim>
                                    <p:animEffect transition="in" filter="fade">
                                      <p:cBhvr>
                                        <p:cTn id="36" dur="1250"/>
                                        <p:tgtEl>
                                          <p:spTgt spid="27"/>
                                        </p:tgtEl>
                                      </p:cBhvr>
                                    </p:animEffect>
                                  </p:childTnLst>
                                </p:cTn>
                              </p:par>
                              <p:par>
                                <p:cTn id="37" presetID="31" presetClass="entr" presetSubtype="0" fill="hold" nodeType="withEffect">
                                  <p:stCondLst>
                                    <p:cond delay="2000"/>
                                  </p:stCondLst>
                                  <p:childTnLst>
                                    <p:set>
                                      <p:cBhvr>
                                        <p:cTn id="38" dur="1" fill="hold">
                                          <p:stCondLst>
                                            <p:cond delay="0"/>
                                          </p:stCondLst>
                                        </p:cTn>
                                        <p:tgtEl>
                                          <p:spTgt spid="20"/>
                                        </p:tgtEl>
                                        <p:attrNameLst>
                                          <p:attrName>style.visibility</p:attrName>
                                        </p:attrNameLst>
                                      </p:cBhvr>
                                      <p:to>
                                        <p:strVal val="visible"/>
                                      </p:to>
                                    </p:set>
                                    <p:anim calcmode="lin" valueType="num">
                                      <p:cBhvr>
                                        <p:cTn id="39" dur="1250" fill="hold"/>
                                        <p:tgtEl>
                                          <p:spTgt spid="20"/>
                                        </p:tgtEl>
                                        <p:attrNameLst>
                                          <p:attrName>ppt_w</p:attrName>
                                        </p:attrNameLst>
                                      </p:cBhvr>
                                      <p:tavLst>
                                        <p:tav tm="0">
                                          <p:val>
                                            <p:fltVal val="0"/>
                                          </p:val>
                                        </p:tav>
                                        <p:tav tm="100000">
                                          <p:val>
                                            <p:strVal val="#ppt_w"/>
                                          </p:val>
                                        </p:tav>
                                      </p:tavLst>
                                    </p:anim>
                                    <p:anim calcmode="lin" valueType="num">
                                      <p:cBhvr>
                                        <p:cTn id="40" dur="1250" fill="hold"/>
                                        <p:tgtEl>
                                          <p:spTgt spid="20"/>
                                        </p:tgtEl>
                                        <p:attrNameLst>
                                          <p:attrName>ppt_h</p:attrName>
                                        </p:attrNameLst>
                                      </p:cBhvr>
                                      <p:tavLst>
                                        <p:tav tm="0">
                                          <p:val>
                                            <p:fltVal val="0"/>
                                          </p:val>
                                        </p:tav>
                                        <p:tav tm="100000">
                                          <p:val>
                                            <p:strVal val="#ppt_h"/>
                                          </p:val>
                                        </p:tav>
                                      </p:tavLst>
                                    </p:anim>
                                    <p:anim calcmode="lin" valueType="num">
                                      <p:cBhvr>
                                        <p:cTn id="41" dur="1250" fill="hold"/>
                                        <p:tgtEl>
                                          <p:spTgt spid="20"/>
                                        </p:tgtEl>
                                        <p:attrNameLst>
                                          <p:attrName>style.rotation</p:attrName>
                                        </p:attrNameLst>
                                      </p:cBhvr>
                                      <p:tavLst>
                                        <p:tav tm="0">
                                          <p:val>
                                            <p:fltVal val="90"/>
                                          </p:val>
                                        </p:tav>
                                        <p:tav tm="100000">
                                          <p:val>
                                            <p:fltVal val="0"/>
                                          </p:val>
                                        </p:tav>
                                      </p:tavLst>
                                    </p:anim>
                                    <p:animEffect transition="in" filter="fade">
                                      <p:cBhvr>
                                        <p:cTn id="42" dur="1250"/>
                                        <p:tgtEl>
                                          <p:spTgt spid="20"/>
                                        </p:tgtEl>
                                      </p:cBhvr>
                                    </p:animEffect>
                                  </p:childTnLst>
                                </p:cTn>
                              </p:par>
                              <p:par>
                                <p:cTn id="43" presetID="31" presetClass="entr" presetSubtype="0" fill="hold" nodeType="withEffect">
                                  <p:stCondLst>
                                    <p:cond delay="20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1250" fill="hold"/>
                                        <p:tgtEl>
                                          <p:spTgt spid="21"/>
                                        </p:tgtEl>
                                        <p:attrNameLst>
                                          <p:attrName>ppt_w</p:attrName>
                                        </p:attrNameLst>
                                      </p:cBhvr>
                                      <p:tavLst>
                                        <p:tav tm="0">
                                          <p:val>
                                            <p:fltVal val="0"/>
                                          </p:val>
                                        </p:tav>
                                        <p:tav tm="100000">
                                          <p:val>
                                            <p:strVal val="#ppt_w"/>
                                          </p:val>
                                        </p:tav>
                                      </p:tavLst>
                                    </p:anim>
                                    <p:anim calcmode="lin" valueType="num">
                                      <p:cBhvr>
                                        <p:cTn id="46" dur="1250" fill="hold"/>
                                        <p:tgtEl>
                                          <p:spTgt spid="21"/>
                                        </p:tgtEl>
                                        <p:attrNameLst>
                                          <p:attrName>ppt_h</p:attrName>
                                        </p:attrNameLst>
                                      </p:cBhvr>
                                      <p:tavLst>
                                        <p:tav tm="0">
                                          <p:val>
                                            <p:fltVal val="0"/>
                                          </p:val>
                                        </p:tav>
                                        <p:tav tm="100000">
                                          <p:val>
                                            <p:strVal val="#ppt_h"/>
                                          </p:val>
                                        </p:tav>
                                      </p:tavLst>
                                    </p:anim>
                                    <p:anim calcmode="lin" valueType="num">
                                      <p:cBhvr>
                                        <p:cTn id="47" dur="1250" fill="hold"/>
                                        <p:tgtEl>
                                          <p:spTgt spid="21"/>
                                        </p:tgtEl>
                                        <p:attrNameLst>
                                          <p:attrName>style.rotation</p:attrName>
                                        </p:attrNameLst>
                                      </p:cBhvr>
                                      <p:tavLst>
                                        <p:tav tm="0">
                                          <p:val>
                                            <p:fltVal val="90"/>
                                          </p:val>
                                        </p:tav>
                                        <p:tav tm="100000">
                                          <p:val>
                                            <p:fltVal val="0"/>
                                          </p:val>
                                        </p:tav>
                                      </p:tavLst>
                                    </p:anim>
                                    <p:animEffect transition="in" filter="fade">
                                      <p:cBhvr>
                                        <p:cTn id="48" dur="1250"/>
                                        <p:tgtEl>
                                          <p:spTgt spid="21"/>
                                        </p:tgtEl>
                                      </p:cBhvr>
                                    </p:animEffect>
                                  </p:childTnLst>
                                </p:cTn>
                              </p:par>
                              <p:par>
                                <p:cTn id="49" presetID="31" presetClass="entr" presetSubtype="0" fill="hold" nodeType="withEffect">
                                  <p:stCondLst>
                                    <p:cond delay="2000"/>
                                  </p:stCondLst>
                                  <p:childTnLst>
                                    <p:set>
                                      <p:cBhvr>
                                        <p:cTn id="50" dur="1" fill="hold">
                                          <p:stCondLst>
                                            <p:cond delay="0"/>
                                          </p:stCondLst>
                                        </p:cTn>
                                        <p:tgtEl>
                                          <p:spTgt spid="22"/>
                                        </p:tgtEl>
                                        <p:attrNameLst>
                                          <p:attrName>style.visibility</p:attrName>
                                        </p:attrNameLst>
                                      </p:cBhvr>
                                      <p:to>
                                        <p:strVal val="visible"/>
                                      </p:to>
                                    </p:set>
                                    <p:anim calcmode="lin" valueType="num">
                                      <p:cBhvr>
                                        <p:cTn id="51" dur="1250" fill="hold"/>
                                        <p:tgtEl>
                                          <p:spTgt spid="22"/>
                                        </p:tgtEl>
                                        <p:attrNameLst>
                                          <p:attrName>ppt_w</p:attrName>
                                        </p:attrNameLst>
                                      </p:cBhvr>
                                      <p:tavLst>
                                        <p:tav tm="0">
                                          <p:val>
                                            <p:fltVal val="0"/>
                                          </p:val>
                                        </p:tav>
                                        <p:tav tm="100000">
                                          <p:val>
                                            <p:strVal val="#ppt_w"/>
                                          </p:val>
                                        </p:tav>
                                      </p:tavLst>
                                    </p:anim>
                                    <p:anim calcmode="lin" valueType="num">
                                      <p:cBhvr>
                                        <p:cTn id="52" dur="1250" fill="hold"/>
                                        <p:tgtEl>
                                          <p:spTgt spid="22"/>
                                        </p:tgtEl>
                                        <p:attrNameLst>
                                          <p:attrName>ppt_h</p:attrName>
                                        </p:attrNameLst>
                                      </p:cBhvr>
                                      <p:tavLst>
                                        <p:tav tm="0">
                                          <p:val>
                                            <p:fltVal val="0"/>
                                          </p:val>
                                        </p:tav>
                                        <p:tav tm="100000">
                                          <p:val>
                                            <p:strVal val="#ppt_h"/>
                                          </p:val>
                                        </p:tav>
                                      </p:tavLst>
                                    </p:anim>
                                    <p:anim calcmode="lin" valueType="num">
                                      <p:cBhvr>
                                        <p:cTn id="53" dur="1250" fill="hold"/>
                                        <p:tgtEl>
                                          <p:spTgt spid="22"/>
                                        </p:tgtEl>
                                        <p:attrNameLst>
                                          <p:attrName>style.rotation</p:attrName>
                                        </p:attrNameLst>
                                      </p:cBhvr>
                                      <p:tavLst>
                                        <p:tav tm="0">
                                          <p:val>
                                            <p:fltVal val="90"/>
                                          </p:val>
                                        </p:tav>
                                        <p:tav tm="100000">
                                          <p:val>
                                            <p:fltVal val="0"/>
                                          </p:val>
                                        </p:tav>
                                      </p:tavLst>
                                    </p:anim>
                                    <p:animEffect transition="in" filter="fade">
                                      <p:cBhvr>
                                        <p:cTn id="54" dur="1250"/>
                                        <p:tgtEl>
                                          <p:spTgt spid="22"/>
                                        </p:tgtEl>
                                      </p:cBhvr>
                                    </p:animEffect>
                                  </p:childTnLst>
                                </p:cTn>
                              </p:par>
                              <p:par>
                                <p:cTn id="55" presetID="31" presetClass="entr" presetSubtype="0" fill="hold" nodeType="withEffect">
                                  <p:stCondLst>
                                    <p:cond delay="2000"/>
                                  </p:stCondLst>
                                  <p:childTnLst>
                                    <p:set>
                                      <p:cBhvr>
                                        <p:cTn id="56" dur="1" fill="hold">
                                          <p:stCondLst>
                                            <p:cond delay="0"/>
                                          </p:stCondLst>
                                        </p:cTn>
                                        <p:tgtEl>
                                          <p:spTgt spid="23"/>
                                        </p:tgtEl>
                                        <p:attrNameLst>
                                          <p:attrName>style.visibility</p:attrName>
                                        </p:attrNameLst>
                                      </p:cBhvr>
                                      <p:to>
                                        <p:strVal val="visible"/>
                                      </p:to>
                                    </p:set>
                                    <p:anim calcmode="lin" valueType="num">
                                      <p:cBhvr>
                                        <p:cTn id="57" dur="1250" fill="hold"/>
                                        <p:tgtEl>
                                          <p:spTgt spid="23"/>
                                        </p:tgtEl>
                                        <p:attrNameLst>
                                          <p:attrName>ppt_w</p:attrName>
                                        </p:attrNameLst>
                                      </p:cBhvr>
                                      <p:tavLst>
                                        <p:tav tm="0">
                                          <p:val>
                                            <p:fltVal val="0"/>
                                          </p:val>
                                        </p:tav>
                                        <p:tav tm="100000">
                                          <p:val>
                                            <p:strVal val="#ppt_w"/>
                                          </p:val>
                                        </p:tav>
                                      </p:tavLst>
                                    </p:anim>
                                    <p:anim calcmode="lin" valueType="num">
                                      <p:cBhvr>
                                        <p:cTn id="58" dur="1250" fill="hold"/>
                                        <p:tgtEl>
                                          <p:spTgt spid="23"/>
                                        </p:tgtEl>
                                        <p:attrNameLst>
                                          <p:attrName>ppt_h</p:attrName>
                                        </p:attrNameLst>
                                      </p:cBhvr>
                                      <p:tavLst>
                                        <p:tav tm="0">
                                          <p:val>
                                            <p:fltVal val="0"/>
                                          </p:val>
                                        </p:tav>
                                        <p:tav tm="100000">
                                          <p:val>
                                            <p:strVal val="#ppt_h"/>
                                          </p:val>
                                        </p:tav>
                                      </p:tavLst>
                                    </p:anim>
                                    <p:anim calcmode="lin" valueType="num">
                                      <p:cBhvr>
                                        <p:cTn id="59" dur="1250" fill="hold"/>
                                        <p:tgtEl>
                                          <p:spTgt spid="23"/>
                                        </p:tgtEl>
                                        <p:attrNameLst>
                                          <p:attrName>style.rotation</p:attrName>
                                        </p:attrNameLst>
                                      </p:cBhvr>
                                      <p:tavLst>
                                        <p:tav tm="0">
                                          <p:val>
                                            <p:fltVal val="90"/>
                                          </p:val>
                                        </p:tav>
                                        <p:tav tm="100000">
                                          <p:val>
                                            <p:fltVal val="0"/>
                                          </p:val>
                                        </p:tav>
                                      </p:tavLst>
                                    </p:anim>
                                    <p:animEffect transition="in" filter="fade">
                                      <p:cBhvr>
                                        <p:cTn id="60" dur="1250"/>
                                        <p:tgtEl>
                                          <p:spTgt spid="23"/>
                                        </p:tgtEl>
                                      </p:cBhvr>
                                    </p:animEffect>
                                  </p:childTnLst>
                                </p:cTn>
                              </p:par>
                              <p:par>
                                <p:cTn id="61" presetID="31" presetClass="entr" presetSubtype="0" fill="hold" nodeType="withEffect">
                                  <p:stCondLst>
                                    <p:cond delay="2000"/>
                                  </p:stCondLst>
                                  <p:childTnLst>
                                    <p:set>
                                      <p:cBhvr>
                                        <p:cTn id="62" dur="1" fill="hold">
                                          <p:stCondLst>
                                            <p:cond delay="0"/>
                                          </p:stCondLst>
                                        </p:cTn>
                                        <p:tgtEl>
                                          <p:spTgt spid="25"/>
                                        </p:tgtEl>
                                        <p:attrNameLst>
                                          <p:attrName>style.visibility</p:attrName>
                                        </p:attrNameLst>
                                      </p:cBhvr>
                                      <p:to>
                                        <p:strVal val="visible"/>
                                      </p:to>
                                    </p:set>
                                    <p:anim calcmode="lin" valueType="num">
                                      <p:cBhvr>
                                        <p:cTn id="63" dur="1250" fill="hold"/>
                                        <p:tgtEl>
                                          <p:spTgt spid="25"/>
                                        </p:tgtEl>
                                        <p:attrNameLst>
                                          <p:attrName>ppt_w</p:attrName>
                                        </p:attrNameLst>
                                      </p:cBhvr>
                                      <p:tavLst>
                                        <p:tav tm="0">
                                          <p:val>
                                            <p:fltVal val="0"/>
                                          </p:val>
                                        </p:tav>
                                        <p:tav tm="100000">
                                          <p:val>
                                            <p:strVal val="#ppt_w"/>
                                          </p:val>
                                        </p:tav>
                                      </p:tavLst>
                                    </p:anim>
                                    <p:anim calcmode="lin" valueType="num">
                                      <p:cBhvr>
                                        <p:cTn id="64" dur="1250" fill="hold"/>
                                        <p:tgtEl>
                                          <p:spTgt spid="25"/>
                                        </p:tgtEl>
                                        <p:attrNameLst>
                                          <p:attrName>ppt_h</p:attrName>
                                        </p:attrNameLst>
                                      </p:cBhvr>
                                      <p:tavLst>
                                        <p:tav tm="0">
                                          <p:val>
                                            <p:fltVal val="0"/>
                                          </p:val>
                                        </p:tav>
                                        <p:tav tm="100000">
                                          <p:val>
                                            <p:strVal val="#ppt_h"/>
                                          </p:val>
                                        </p:tav>
                                      </p:tavLst>
                                    </p:anim>
                                    <p:anim calcmode="lin" valueType="num">
                                      <p:cBhvr>
                                        <p:cTn id="65" dur="1250" fill="hold"/>
                                        <p:tgtEl>
                                          <p:spTgt spid="25"/>
                                        </p:tgtEl>
                                        <p:attrNameLst>
                                          <p:attrName>style.rotation</p:attrName>
                                        </p:attrNameLst>
                                      </p:cBhvr>
                                      <p:tavLst>
                                        <p:tav tm="0">
                                          <p:val>
                                            <p:fltVal val="90"/>
                                          </p:val>
                                        </p:tav>
                                        <p:tav tm="100000">
                                          <p:val>
                                            <p:fltVal val="0"/>
                                          </p:val>
                                        </p:tav>
                                      </p:tavLst>
                                    </p:anim>
                                    <p:animEffect transition="in" filter="fade">
                                      <p:cBhvr>
                                        <p:cTn id="66" dur="1250"/>
                                        <p:tgtEl>
                                          <p:spTgt spid="25"/>
                                        </p:tgtEl>
                                      </p:cBhvr>
                                    </p:animEffect>
                                  </p:childTnLst>
                                </p:cTn>
                              </p:par>
                              <p:par>
                                <p:cTn id="67" presetID="31" presetClass="entr" presetSubtype="0" fill="hold" nodeType="withEffect">
                                  <p:stCondLst>
                                    <p:cond delay="2000"/>
                                  </p:stCondLst>
                                  <p:childTnLst>
                                    <p:set>
                                      <p:cBhvr>
                                        <p:cTn id="68" dur="1" fill="hold">
                                          <p:stCondLst>
                                            <p:cond delay="0"/>
                                          </p:stCondLst>
                                        </p:cTn>
                                        <p:tgtEl>
                                          <p:spTgt spid="28"/>
                                        </p:tgtEl>
                                        <p:attrNameLst>
                                          <p:attrName>style.visibility</p:attrName>
                                        </p:attrNameLst>
                                      </p:cBhvr>
                                      <p:to>
                                        <p:strVal val="visible"/>
                                      </p:to>
                                    </p:set>
                                    <p:anim calcmode="lin" valueType="num">
                                      <p:cBhvr>
                                        <p:cTn id="69" dur="1250" fill="hold"/>
                                        <p:tgtEl>
                                          <p:spTgt spid="28"/>
                                        </p:tgtEl>
                                        <p:attrNameLst>
                                          <p:attrName>ppt_w</p:attrName>
                                        </p:attrNameLst>
                                      </p:cBhvr>
                                      <p:tavLst>
                                        <p:tav tm="0">
                                          <p:val>
                                            <p:fltVal val="0"/>
                                          </p:val>
                                        </p:tav>
                                        <p:tav tm="100000">
                                          <p:val>
                                            <p:strVal val="#ppt_w"/>
                                          </p:val>
                                        </p:tav>
                                      </p:tavLst>
                                    </p:anim>
                                    <p:anim calcmode="lin" valueType="num">
                                      <p:cBhvr>
                                        <p:cTn id="70" dur="1250" fill="hold"/>
                                        <p:tgtEl>
                                          <p:spTgt spid="28"/>
                                        </p:tgtEl>
                                        <p:attrNameLst>
                                          <p:attrName>ppt_h</p:attrName>
                                        </p:attrNameLst>
                                      </p:cBhvr>
                                      <p:tavLst>
                                        <p:tav tm="0">
                                          <p:val>
                                            <p:fltVal val="0"/>
                                          </p:val>
                                        </p:tav>
                                        <p:tav tm="100000">
                                          <p:val>
                                            <p:strVal val="#ppt_h"/>
                                          </p:val>
                                        </p:tav>
                                      </p:tavLst>
                                    </p:anim>
                                    <p:anim calcmode="lin" valueType="num">
                                      <p:cBhvr>
                                        <p:cTn id="71" dur="1250" fill="hold"/>
                                        <p:tgtEl>
                                          <p:spTgt spid="28"/>
                                        </p:tgtEl>
                                        <p:attrNameLst>
                                          <p:attrName>style.rotation</p:attrName>
                                        </p:attrNameLst>
                                      </p:cBhvr>
                                      <p:tavLst>
                                        <p:tav tm="0">
                                          <p:val>
                                            <p:fltVal val="90"/>
                                          </p:val>
                                        </p:tav>
                                        <p:tav tm="100000">
                                          <p:val>
                                            <p:fltVal val="0"/>
                                          </p:val>
                                        </p:tav>
                                      </p:tavLst>
                                    </p:anim>
                                    <p:animEffect transition="in" filter="fade">
                                      <p:cBhvr>
                                        <p:cTn id="72" dur="1250"/>
                                        <p:tgtEl>
                                          <p:spTgt spid="28"/>
                                        </p:tgtEl>
                                      </p:cBhvr>
                                    </p:animEffect>
                                  </p:childTnLst>
                                </p:cTn>
                              </p:par>
                              <p:par>
                                <p:cTn id="73" presetID="53" presetClass="exit" presetSubtype="32" fill="hold" grpId="1" nodeType="withEffect">
                                  <p:stCondLst>
                                    <p:cond delay="4200"/>
                                  </p:stCondLst>
                                  <p:childTnLst>
                                    <p:anim calcmode="lin" valueType="num">
                                      <p:cBhvr>
                                        <p:cTn id="74" dur="1100"/>
                                        <p:tgtEl>
                                          <p:spTgt spid="4"/>
                                        </p:tgtEl>
                                        <p:attrNameLst>
                                          <p:attrName>ppt_w</p:attrName>
                                        </p:attrNameLst>
                                      </p:cBhvr>
                                      <p:tavLst>
                                        <p:tav tm="0">
                                          <p:val>
                                            <p:strVal val="ppt_w"/>
                                          </p:val>
                                        </p:tav>
                                        <p:tav tm="100000">
                                          <p:val>
                                            <p:fltVal val="0"/>
                                          </p:val>
                                        </p:tav>
                                      </p:tavLst>
                                    </p:anim>
                                    <p:anim calcmode="lin" valueType="num">
                                      <p:cBhvr>
                                        <p:cTn id="75" dur="1100"/>
                                        <p:tgtEl>
                                          <p:spTgt spid="4"/>
                                        </p:tgtEl>
                                        <p:attrNameLst>
                                          <p:attrName>ppt_h</p:attrName>
                                        </p:attrNameLst>
                                      </p:cBhvr>
                                      <p:tavLst>
                                        <p:tav tm="0">
                                          <p:val>
                                            <p:strVal val="ppt_h"/>
                                          </p:val>
                                        </p:tav>
                                        <p:tav tm="100000">
                                          <p:val>
                                            <p:fltVal val="0"/>
                                          </p:val>
                                        </p:tav>
                                      </p:tavLst>
                                    </p:anim>
                                    <p:animEffect transition="out" filter="fade">
                                      <p:cBhvr>
                                        <p:cTn id="76" dur="1100"/>
                                        <p:tgtEl>
                                          <p:spTgt spid="4"/>
                                        </p:tgtEl>
                                      </p:cBhvr>
                                    </p:animEffect>
                                    <p:set>
                                      <p:cBhvr>
                                        <p:cTn id="77" dur="1" fill="hold">
                                          <p:stCondLst>
                                            <p:cond delay="1099"/>
                                          </p:stCondLst>
                                        </p:cTn>
                                        <p:tgtEl>
                                          <p:spTgt spid="4"/>
                                        </p:tgtEl>
                                        <p:attrNameLst>
                                          <p:attrName>style.visibility</p:attrName>
                                        </p:attrNameLst>
                                      </p:cBhvr>
                                      <p:to>
                                        <p:strVal val="hidden"/>
                                      </p:to>
                                    </p:set>
                                  </p:childTnLst>
                                </p:cTn>
                              </p:par>
                              <p:par>
                                <p:cTn id="78" presetID="2" presetClass="entr" presetSubtype="8" fill="hold" grpId="0" nodeType="withEffect">
                                  <p:stCondLst>
                                    <p:cond delay="5300"/>
                                  </p:stCondLst>
                                  <p:childTnLst>
                                    <p:set>
                                      <p:cBhvr>
                                        <p:cTn id="79" dur="1" fill="hold">
                                          <p:stCondLst>
                                            <p:cond delay="0"/>
                                          </p:stCondLst>
                                        </p:cTn>
                                        <p:tgtEl>
                                          <p:spTgt spid="2"/>
                                        </p:tgtEl>
                                        <p:attrNameLst>
                                          <p:attrName>style.visibility</p:attrName>
                                        </p:attrNameLst>
                                      </p:cBhvr>
                                      <p:to>
                                        <p:strVal val="visible"/>
                                      </p:to>
                                    </p:set>
                                    <p:anim calcmode="lin" valueType="num">
                                      <p:cBhvr additive="base">
                                        <p:cTn id="80" dur="500" fill="hold"/>
                                        <p:tgtEl>
                                          <p:spTgt spid="2"/>
                                        </p:tgtEl>
                                        <p:attrNameLst>
                                          <p:attrName>ppt_x</p:attrName>
                                        </p:attrNameLst>
                                      </p:cBhvr>
                                      <p:tavLst>
                                        <p:tav tm="0">
                                          <p:val>
                                            <p:strVal val="0-#ppt_w/2"/>
                                          </p:val>
                                        </p:tav>
                                        <p:tav tm="100000">
                                          <p:val>
                                            <p:strVal val="#ppt_x"/>
                                          </p:val>
                                        </p:tav>
                                      </p:tavLst>
                                    </p:anim>
                                    <p:anim calcmode="lin" valueType="num">
                                      <p:cBhvr additive="base">
                                        <p:cTn id="81" dur="500" fill="hold"/>
                                        <p:tgtEl>
                                          <p:spTgt spid="2"/>
                                        </p:tgtEl>
                                        <p:attrNameLst>
                                          <p:attrName>ppt_y</p:attrName>
                                        </p:attrNameLst>
                                      </p:cBhvr>
                                      <p:tavLst>
                                        <p:tav tm="0">
                                          <p:val>
                                            <p:strVal val="#ppt_y"/>
                                          </p:val>
                                        </p:tav>
                                        <p:tav tm="100000">
                                          <p:val>
                                            <p:strVal val="#ppt_y"/>
                                          </p:val>
                                        </p:tav>
                                      </p:tavLst>
                                    </p:anim>
                                  </p:childTnLst>
                                </p:cTn>
                              </p:par>
                              <p:par>
                                <p:cTn id="82" presetID="1" presetClass="entr" presetSubtype="0" fill="hold" nodeType="withEffect">
                                  <p:stCondLst>
                                    <p:cond delay="5300"/>
                                  </p:stCondLst>
                                  <p:childTnLst>
                                    <p:set>
                                      <p:cBhvr>
                                        <p:cTn id="83" dur="1" fill="hold">
                                          <p:stCondLst>
                                            <p:cond delay="9"/>
                                          </p:stCondLst>
                                        </p:cTn>
                                        <p:tgtEl>
                                          <p:spTgt spid="2">
                                            <p:txEl>
                                              <p:pRg st="0" end="0"/>
                                            </p:txEl>
                                          </p:spTgt>
                                        </p:tgtEl>
                                        <p:attrNameLst>
                                          <p:attrName>style.visibility</p:attrName>
                                        </p:attrNameLst>
                                      </p:cBhvr>
                                      <p:to>
                                        <p:strVal val="visible"/>
                                      </p:to>
                                    </p:set>
                                  </p:childTnLst>
                                </p:cTn>
                              </p:par>
                              <p:par>
                                <p:cTn id="84" presetID="1" presetClass="entr" presetSubtype="0" fill="hold" nodeType="withEffect">
                                  <p:stCondLst>
                                    <p:cond delay="5300"/>
                                  </p:stCondLst>
                                  <p:childTnLst>
                                    <p:set>
                                      <p:cBhvr>
                                        <p:cTn id="85" dur="1" fill="hold">
                                          <p:stCondLst>
                                            <p:cond delay="9"/>
                                          </p:stCondLst>
                                        </p:cTn>
                                        <p:tgtEl>
                                          <p:spTgt spid="2">
                                            <p:txEl>
                                              <p:pRg st="1" end="1"/>
                                            </p:txEl>
                                          </p:spTgt>
                                        </p:tgtEl>
                                        <p:attrNameLst>
                                          <p:attrName>style.visibility</p:attrName>
                                        </p:attrNameLst>
                                      </p:cBhvr>
                                      <p:to>
                                        <p:strVal val="visible"/>
                                      </p:to>
                                    </p:set>
                                  </p:childTnLst>
                                </p:cTn>
                              </p:par>
                              <p:par>
                                <p:cTn id="86" presetID="1" presetClass="entr" presetSubtype="0" fill="hold" nodeType="withEffect">
                                  <p:stCondLst>
                                    <p:cond delay="5300"/>
                                  </p:stCondLst>
                                  <p:childTnLst>
                                    <p:set>
                                      <p:cBhvr>
                                        <p:cTn id="87" dur="1" fill="hold">
                                          <p:stCondLst>
                                            <p:cond delay="9"/>
                                          </p:stCondLst>
                                        </p:cTn>
                                        <p:tgtEl>
                                          <p:spTgt spid="2">
                                            <p:txEl>
                                              <p:pRg st="2" end="2"/>
                                            </p:txEl>
                                          </p:spTgt>
                                        </p:tgtEl>
                                        <p:attrNameLst>
                                          <p:attrName>style.visibility</p:attrName>
                                        </p:attrNameLst>
                                      </p:cBhvr>
                                      <p:to>
                                        <p:strVal val="visible"/>
                                      </p:to>
                                    </p:set>
                                  </p:childTnLst>
                                </p:cTn>
                              </p:par>
                              <p:par>
                                <p:cTn id="88" presetID="1" presetClass="entr" presetSubtype="0" fill="hold" nodeType="withEffect">
                                  <p:stCondLst>
                                    <p:cond delay="5300"/>
                                  </p:stCondLst>
                                  <p:childTnLst>
                                    <p:set>
                                      <p:cBhvr>
                                        <p:cTn id="89" dur="1" fill="hold">
                                          <p:stCondLst>
                                            <p:cond delay="9"/>
                                          </p:stCondLst>
                                        </p:cTn>
                                        <p:tgtEl>
                                          <p:spTgt spid="2">
                                            <p:txEl>
                                              <p:pRg st="3" end="3"/>
                                            </p:txEl>
                                          </p:spTgt>
                                        </p:tgtEl>
                                        <p:attrNameLst>
                                          <p:attrName>style.visibility</p:attrName>
                                        </p:attrNameLst>
                                      </p:cBhvr>
                                      <p:to>
                                        <p:strVal val="visible"/>
                                      </p:to>
                                    </p:set>
                                  </p:childTnLst>
                                </p:cTn>
                              </p:par>
                              <p:par>
                                <p:cTn id="90" presetID="1" presetClass="entr" presetSubtype="0" fill="hold" nodeType="withEffect">
                                  <p:stCondLst>
                                    <p:cond delay="5300"/>
                                  </p:stCondLst>
                                  <p:childTnLst>
                                    <p:set>
                                      <p:cBhvr>
                                        <p:cTn id="91" dur="1" fill="hold">
                                          <p:stCondLst>
                                            <p:cond delay="9"/>
                                          </p:stCondLst>
                                        </p:cTn>
                                        <p:tgtEl>
                                          <p:spTgt spid="2">
                                            <p:txEl>
                                              <p:pRg st="4" end="4"/>
                                            </p:txEl>
                                          </p:spTgt>
                                        </p:tgtEl>
                                        <p:attrNameLst>
                                          <p:attrName>style.visibility</p:attrName>
                                        </p:attrNameLst>
                                      </p:cBhvr>
                                      <p:to>
                                        <p:strVal val="visible"/>
                                      </p:to>
                                    </p:set>
                                  </p:childTnLst>
                                </p:cTn>
                              </p:par>
                              <p:par>
                                <p:cTn id="92" presetID="1" presetClass="entr" presetSubtype="0" fill="hold" nodeType="withEffect">
                                  <p:stCondLst>
                                    <p:cond delay="5300"/>
                                  </p:stCondLst>
                                  <p:childTnLst>
                                    <p:set>
                                      <p:cBhvr>
                                        <p:cTn id="93" dur="1" fill="hold">
                                          <p:stCondLst>
                                            <p:cond delay="9"/>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051" y="886507"/>
            <a:ext cx="10376400" cy="5830926"/>
          </a:xfrm>
          <a:prstGeom prst="rect">
            <a:avLst/>
          </a:prstGeom>
        </p:spPr>
      </p:pic>
      <p:sp>
        <p:nvSpPr>
          <p:cNvPr id="3" name="Rounded Rectangle 2"/>
          <p:cNvSpPr/>
          <p:nvPr/>
        </p:nvSpPr>
        <p:spPr>
          <a:xfrm>
            <a:off x="8272463" y="1785937"/>
            <a:ext cx="1400175" cy="11572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47"/>
            <a:ext cx="12192000" cy="769441"/>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en-US" sz="4400" b="1" dirty="0" smtClean="0">
                <a:ln w="0">
                  <a:solidFill>
                    <a:schemeClr val="bg1"/>
                  </a:solidFill>
                </a:ln>
                <a:solidFill>
                  <a:schemeClr val="bg1"/>
                </a:solidFill>
                <a:effectLst>
                  <a:glow rad="228600">
                    <a:schemeClr val="accent1">
                      <a:satMod val="175000"/>
                      <a:alpha val="40000"/>
                    </a:schemeClr>
                  </a:glow>
                </a:effectLst>
              </a:rPr>
              <a:t>THE SOLUTION</a:t>
            </a:r>
            <a:endParaRPr lang="en-US" sz="4400" b="1" cap="none" spc="0" dirty="0">
              <a:ln w="0">
                <a:solidFill>
                  <a:schemeClr val="bg1"/>
                </a:solidFill>
              </a:ln>
              <a:solidFill>
                <a:schemeClr val="bg1"/>
              </a:solidFill>
              <a:effectLst>
                <a:glow rad="228600">
                  <a:schemeClr val="accent1">
                    <a:satMod val="175000"/>
                    <a:alpha val="40000"/>
                  </a:schemeClr>
                </a:glow>
              </a:effectLst>
            </a:endParaRPr>
          </a:p>
        </p:txBody>
      </p:sp>
      <p:pic>
        <p:nvPicPr>
          <p:cNvPr id="5" name="Resi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8902" y="4978791"/>
            <a:ext cx="1201764" cy="675992"/>
          </a:xfrm>
          <a:prstGeom prst="rect">
            <a:avLst/>
          </a:prstGeom>
        </p:spPr>
      </p:pic>
    </p:spTree>
    <p:extLst>
      <p:ext uri="{BB962C8B-B14F-4D97-AF65-F5344CB8AC3E}">
        <p14:creationId xmlns:p14="http://schemas.microsoft.com/office/powerpoint/2010/main" val="214397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479" y="4425667"/>
            <a:ext cx="11815644" cy="3046988"/>
          </a:xfrm>
          <a:prstGeom prst="rect">
            <a:avLst/>
          </a:prstGeom>
          <a:noFill/>
        </p:spPr>
        <p:txBody>
          <a:bodyPr wrap="square" rtlCol="0">
            <a:spAutoFit/>
          </a:bodyPr>
          <a:lstStyle/>
          <a:p>
            <a:pPr algn="ctr"/>
            <a:r>
              <a:rPr lang="en-US" sz="4800" dirty="0" smtClean="0">
                <a:ln w="0">
                  <a:solidFill>
                    <a:schemeClr val="accent1"/>
                  </a:solidFill>
                </a:ln>
                <a:solidFill>
                  <a:schemeClr val="accent1"/>
                </a:solidFill>
                <a:effectLst>
                  <a:outerShdw blurRad="50800" dist="38100" dir="2700000" algn="tl" rotWithShape="0">
                    <a:prstClr val="black">
                      <a:alpha val="40000"/>
                    </a:prstClr>
                  </a:outerShdw>
                </a:effectLst>
              </a:rPr>
              <a:t>10 meas. in 1 min = 600 data /hour</a:t>
            </a:r>
          </a:p>
          <a:p>
            <a:pPr algn="ctr"/>
            <a:r>
              <a:rPr lang="en-US" sz="4800" dirty="0" smtClean="0">
                <a:ln w="0">
                  <a:solidFill>
                    <a:schemeClr val="accent1"/>
                  </a:solidFill>
                </a:ln>
                <a:solidFill>
                  <a:schemeClr val="accent1"/>
                </a:solidFill>
                <a:effectLst>
                  <a:outerShdw blurRad="50800" dist="38100" dir="2700000" algn="tl" rotWithShape="0">
                    <a:prstClr val="black">
                      <a:alpha val="40000"/>
                    </a:prstClr>
                  </a:outerShdw>
                </a:effectLst>
              </a:rPr>
              <a:t>600*24 = 14400 data / daily</a:t>
            </a:r>
          </a:p>
          <a:p>
            <a:pPr algn="ctr"/>
            <a:r>
              <a:rPr lang="en-US" sz="4800" dirty="0" smtClean="0">
                <a:ln w="0">
                  <a:solidFill>
                    <a:schemeClr val="accent1"/>
                  </a:solidFill>
                </a:ln>
                <a:solidFill>
                  <a:schemeClr val="accent1"/>
                </a:solidFill>
                <a:effectLst>
                  <a:outerShdw blurRad="50800" dist="38100" dir="2700000" algn="tl" rotWithShape="0">
                    <a:prstClr val="black">
                      <a:alpha val="40000"/>
                    </a:prstClr>
                  </a:outerShdw>
                </a:effectLst>
              </a:rPr>
              <a:t>14400 * 30 = 432000 data/ monthly</a:t>
            </a:r>
          </a:p>
          <a:p>
            <a:pPr algn="ctr"/>
            <a:endParaRPr lang="en-US" sz="4800" dirty="0">
              <a:ln w="0">
                <a:solidFill>
                  <a:schemeClr val="accent1"/>
                </a:solidFill>
              </a:ln>
              <a:solidFill>
                <a:schemeClr val="accent1"/>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982" y="1099639"/>
            <a:ext cx="7252035" cy="3103871"/>
          </a:xfrm>
          <a:prstGeom prst="rect">
            <a:avLst/>
          </a:prstGeom>
        </p:spPr>
      </p:pic>
    </p:spTree>
    <p:extLst>
      <p:ext uri="{BB962C8B-B14F-4D97-AF65-F5344CB8AC3E}">
        <p14:creationId xmlns:p14="http://schemas.microsoft.com/office/powerpoint/2010/main" val="1795813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3779" y="1353855"/>
            <a:ext cx="11815644" cy="3877985"/>
          </a:xfrm>
          <a:prstGeom prst="rect">
            <a:avLst/>
          </a:prstGeom>
          <a:noFill/>
        </p:spPr>
        <p:txBody>
          <a:bodyPr wrap="square" rtlCol="0">
            <a:spAutoFit/>
          </a:bodyPr>
          <a:lstStyle/>
          <a:p>
            <a:pPr algn="ctr"/>
            <a:r>
              <a:rPr lang="en-US" sz="4800" dirty="0" smtClean="0">
                <a:ln w="0">
                  <a:solidFill>
                    <a:schemeClr val="accent1"/>
                  </a:solidFill>
                </a:ln>
                <a:solidFill>
                  <a:schemeClr val="accent1"/>
                </a:solidFill>
                <a:effectLst>
                  <a:outerShdw blurRad="50800" dist="38100" dir="2700000" algn="tl" rotWithShape="0">
                    <a:prstClr val="black">
                      <a:alpha val="40000"/>
                    </a:prstClr>
                  </a:outerShdw>
                </a:effectLst>
              </a:rPr>
              <a:t>14400 * 30 = 432000 data/ monthly</a:t>
            </a:r>
          </a:p>
          <a:p>
            <a:pPr algn="ctr"/>
            <a:endParaRPr lang="en-US" sz="4800" dirty="0">
              <a:ln w="0">
                <a:solidFill>
                  <a:schemeClr val="accent1"/>
                </a:solidFill>
              </a:ln>
              <a:solidFill>
                <a:schemeClr val="accent1"/>
              </a:solidFill>
              <a:effectLst>
                <a:outerShdw blurRad="50800" dist="38100" dir="2700000" algn="tl" rotWithShape="0">
                  <a:prstClr val="black">
                    <a:alpha val="40000"/>
                  </a:prstClr>
                </a:outerShdw>
              </a:effectLst>
            </a:endParaRPr>
          </a:p>
          <a:p>
            <a:pPr algn="ctr"/>
            <a:r>
              <a:rPr lang="en-US" sz="4800" dirty="0">
                <a:ln w="0">
                  <a:solidFill>
                    <a:schemeClr val="accent1"/>
                  </a:solidFill>
                </a:ln>
                <a:solidFill>
                  <a:schemeClr val="accent1"/>
                </a:solidFill>
                <a:effectLst>
                  <a:outerShdw blurRad="50800" dist="38100" dir="2700000" algn="tl" rotWithShape="0">
                    <a:prstClr val="black">
                      <a:alpha val="40000"/>
                    </a:prstClr>
                  </a:outerShdw>
                </a:effectLst>
              </a:rPr>
              <a:t>≈ 14.31 </a:t>
            </a:r>
            <a:r>
              <a:rPr lang="en-US" sz="4800" dirty="0" smtClean="0">
                <a:ln w="0">
                  <a:solidFill>
                    <a:schemeClr val="accent1"/>
                  </a:solidFill>
                </a:ln>
                <a:solidFill>
                  <a:schemeClr val="accent1"/>
                </a:solidFill>
                <a:effectLst>
                  <a:outerShdw blurRad="50800" dist="38100" dir="2700000" algn="tl" rotWithShape="0">
                    <a:prstClr val="black">
                      <a:alpha val="40000"/>
                    </a:prstClr>
                  </a:outerShdw>
                </a:effectLst>
              </a:rPr>
              <a:t>Gigabytes data/ monthly</a:t>
            </a:r>
            <a:endParaRPr lang="en-US" sz="4800" dirty="0">
              <a:ln w="0">
                <a:solidFill>
                  <a:schemeClr val="accent1"/>
                </a:solidFill>
              </a:ln>
              <a:solidFill>
                <a:schemeClr val="accent1"/>
              </a:solidFill>
              <a:effectLst>
                <a:outerShdw blurRad="50800" dist="38100" dir="2700000" algn="tl" rotWithShape="0">
                  <a:prstClr val="black">
                    <a:alpha val="40000"/>
                  </a:prstClr>
                </a:outerShdw>
              </a:effectLst>
            </a:endParaRPr>
          </a:p>
          <a:p>
            <a:pPr algn="ctr"/>
            <a:endParaRPr lang="en-US" sz="4800" dirty="0" smtClean="0">
              <a:ln w="0">
                <a:solidFill>
                  <a:schemeClr val="accent1"/>
                </a:solidFill>
              </a:ln>
              <a:solidFill>
                <a:schemeClr val="accent1"/>
              </a:solidFill>
              <a:effectLst>
                <a:outerShdw blurRad="50800" dist="38100" dir="2700000" algn="tl" rotWithShape="0">
                  <a:prstClr val="black">
                    <a:alpha val="40000"/>
                  </a:prstClr>
                </a:outerShdw>
              </a:effectLst>
            </a:endParaRPr>
          </a:p>
          <a:p>
            <a:pPr algn="ctr"/>
            <a:endParaRPr lang="en-US" sz="4800" dirty="0">
              <a:ln w="0">
                <a:solidFill>
                  <a:schemeClr val="accent1"/>
                </a:solidFill>
              </a:ln>
              <a:solidFill>
                <a:schemeClr val="accent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5618644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6346" y="2967335"/>
            <a:ext cx="4059316" cy="923330"/>
          </a:xfrm>
          <a:prstGeom prst="rect">
            <a:avLst/>
          </a:prstGeom>
          <a:noFill/>
        </p:spPr>
        <p:txBody>
          <a:bodyPr wrap="none" lIns="91440" tIns="45720" rIns="91440" bIns="45720" anchor="ctr">
            <a:spAutoFit/>
          </a:bodyPr>
          <a:lstStyle/>
          <a:p>
            <a:pPr algn="ctr"/>
            <a:r>
              <a:rPr lang="en-US" sz="5400" dirty="0" smtClean="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rPr>
              <a:t>TECHNOLOGY</a:t>
            </a:r>
            <a:endParaRPr lang="en-US" sz="5400" b="0" cap="none" spc="0" dirty="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38989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47"/>
            <a:ext cx="12192000" cy="769441"/>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en-US" sz="4400" b="1" dirty="0" smtClean="0">
                <a:ln w="0">
                  <a:solidFill>
                    <a:schemeClr val="bg1"/>
                  </a:solidFill>
                </a:ln>
                <a:solidFill>
                  <a:schemeClr val="bg1"/>
                </a:solidFill>
                <a:effectLst>
                  <a:glow rad="228600">
                    <a:schemeClr val="accent1">
                      <a:satMod val="175000"/>
                      <a:alpha val="40000"/>
                    </a:schemeClr>
                  </a:glow>
                </a:effectLst>
              </a:rPr>
              <a:t>TECHNOLOG</a:t>
            </a:r>
            <a:r>
              <a:rPr lang="tr-TR" sz="4400" b="1" dirty="0" smtClean="0">
                <a:ln w="0">
                  <a:solidFill>
                    <a:schemeClr val="bg1"/>
                  </a:solidFill>
                </a:ln>
                <a:solidFill>
                  <a:schemeClr val="bg1"/>
                </a:solidFill>
                <a:effectLst>
                  <a:glow rad="228600">
                    <a:schemeClr val="accent1">
                      <a:satMod val="175000"/>
                      <a:alpha val="40000"/>
                    </a:schemeClr>
                  </a:glow>
                </a:effectLst>
              </a:rPr>
              <a:t>IES</a:t>
            </a:r>
            <a:endParaRPr lang="en-US" sz="4400" b="1" cap="none" spc="0" dirty="0">
              <a:ln w="0">
                <a:solidFill>
                  <a:schemeClr val="bg1"/>
                </a:solidFill>
              </a:ln>
              <a:solidFill>
                <a:schemeClr val="bg1"/>
              </a:solidFill>
              <a:effectLst>
                <a:glow rad="228600">
                  <a:schemeClr val="accent1">
                    <a:satMod val="175000"/>
                    <a:alpha val="40000"/>
                  </a:schemeClr>
                </a:glow>
              </a:effectLst>
            </a:endParaRPr>
          </a:p>
        </p:txBody>
      </p:sp>
      <p:pic>
        <p:nvPicPr>
          <p:cNvPr id="27" name="Resim 26"/>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99000"/>
                    </a14:imgEffect>
                  </a14:imgLayer>
                </a14:imgProps>
              </a:ext>
              <a:ext uri="{28A0092B-C50C-407E-A947-70E740481C1C}">
                <a14:useLocalDpi xmlns:a14="http://schemas.microsoft.com/office/drawing/2010/main" val="0"/>
              </a:ext>
            </a:extLst>
          </a:blip>
          <a:stretch>
            <a:fillRect/>
          </a:stretch>
        </p:blipFill>
        <p:spPr>
          <a:xfrm>
            <a:off x="1540616" y="1147453"/>
            <a:ext cx="3203777" cy="3151501"/>
          </a:xfrm>
          <a:prstGeom prst="rect">
            <a:avLst/>
          </a:prstGeom>
        </p:spPr>
      </p:pic>
      <p:pic>
        <p:nvPicPr>
          <p:cNvPr id="29" name="Resim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616" y="1147452"/>
            <a:ext cx="3203777" cy="3151501"/>
          </a:xfrm>
          <a:prstGeom prst="rect">
            <a:avLst/>
          </a:prstGeom>
        </p:spPr>
      </p:pic>
      <p:pic>
        <p:nvPicPr>
          <p:cNvPr id="30" name="Resim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628" y="5303508"/>
            <a:ext cx="1175587" cy="1175587"/>
          </a:xfrm>
          <a:prstGeom prst="rect">
            <a:avLst/>
          </a:prstGeom>
        </p:spPr>
      </p:pic>
      <p:pic>
        <p:nvPicPr>
          <p:cNvPr id="31" name="Resim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6893" y="5303508"/>
            <a:ext cx="874545" cy="1233108"/>
          </a:xfrm>
          <a:prstGeom prst="rect">
            <a:avLst/>
          </a:prstGeom>
        </p:spPr>
      </p:pic>
      <p:pic>
        <p:nvPicPr>
          <p:cNvPr id="32" name="Resim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5463" y="5303508"/>
            <a:ext cx="1773155" cy="1233108"/>
          </a:xfrm>
          <a:prstGeom prst="rect">
            <a:avLst/>
          </a:prstGeom>
        </p:spPr>
      </p:pic>
      <p:pic>
        <p:nvPicPr>
          <p:cNvPr id="33" name="Resim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2574" y="5303507"/>
            <a:ext cx="1575378" cy="1323072"/>
          </a:xfrm>
          <a:prstGeom prst="rect">
            <a:avLst/>
          </a:prstGeom>
        </p:spPr>
      </p:pic>
      <p:sp>
        <p:nvSpPr>
          <p:cNvPr id="34" name="Metin kutusu 33"/>
          <p:cNvSpPr txBox="1"/>
          <p:nvPr/>
        </p:nvSpPr>
        <p:spPr>
          <a:xfrm>
            <a:off x="6007952" y="1147452"/>
            <a:ext cx="4829381" cy="400110"/>
          </a:xfrm>
          <a:prstGeom prst="rect">
            <a:avLst/>
          </a:prstGeom>
          <a:noFill/>
        </p:spPr>
        <p:txBody>
          <a:bodyPr wrap="square" rtlCol="0">
            <a:spAutoFit/>
          </a:bodyPr>
          <a:lstStyle/>
          <a:p>
            <a:r>
              <a:rPr lang="tr-TR" sz="2000" b="1" dirty="0" err="1" smtClean="0">
                <a:latin typeface="Bahnschrift" panose="020B0502040204020203" pitchFamily="34" charset="0"/>
              </a:rPr>
              <a:t>Which</a:t>
            </a:r>
            <a:r>
              <a:rPr lang="tr-TR" sz="2000" b="1" dirty="0" smtClean="0">
                <a:latin typeface="Bahnschrift" panose="020B0502040204020203" pitchFamily="34" charset="0"/>
              </a:rPr>
              <a:t> </a:t>
            </a:r>
            <a:r>
              <a:rPr lang="tr-TR" sz="2000" b="1" dirty="0" err="1" smtClean="0">
                <a:latin typeface="Bahnschrift" panose="020B0502040204020203" pitchFamily="34" charset="0"/>
              </a:rPr>
              <a:t>technologies</a:t>
            </a:r>
            <a:r>
              <a:rPr lang="tr-TR" sz="2000" b="1" dirty="0" smtClean="0">
                <a:latin typeface="Bahnschrift" panose="020B0502040204020203" pitchFamily="34" charset="0"/>
              </a:rPr>
              <a:t> </a:t>
            </a:r>
            <a:r>
              <a:rPr lang="tr-TR" sz="2000" b="1" dirty="0" err="1" smtClean="0">
                <a:latin typeface="Bahnschrift" panose="020B0502040204020203" pitchFamily="34" charset="0"/>
              </a:rPr>
              <a:t>have</a:t>
            </a:r>
            <a:r>
              <a:rPr lang="tr-TR" sz="2000" b="1" dirty="0" smtClean="0">
                <a:latin typeface="Bahnschrift" panose="020B0502040204020203" pitchFamily="34" charset="0"/>
              </a:rPr>
              <a:t> </a:t>
            </a:r>
            <a:r>
              <a:rPr lang="tr-TR" sz="2000" b="1" dirty="0" err="1" smtClean="0">
                <a:latin typeface="Bahnschrift" panose="020B0502040204020203" pitchFamily="34" charset="0"/>
              </a:rPr>
              <a:t>we</a:t>
            </a:r>
            <a:r>
              <a:rPr lang="tr-TR" sz="2000" b="1" dirty="0" smtClean="0">
                <a:latin typeface="Bahnschrift" panose="020B0502040204020203" pitchFamily="34" charset="0"/>
              </a:rPr>
              <a:t> used?</a:t>
            </a:r>
            <a:endParaRPr lang="tr-TR" sz="2000" b="1" dirty="0">
              <a:latin typeface="Bahnschrift" panose="020B0502040204020203" pitchFamily="34" charset="0"/>
            </a:endParaRPr>
          </a:p>
        </p:txBody>
      </p:sp>
      <p:sp>
        <p:nvSpPr>
          <p:cNvPr id="35" name="Metin kutusu 34"/>
          <p:cNvSpPr txBox="1"/>
          <p:nvPr/>
        </p:nvSpPr>
        <p:spPr>
          <a:xfrm>
            <a:off x="6007952" y="1774041"/>
            <a:ext cx="1024639" cy="369332"/>
          </a:xfrm>
          <a:prstGeom prst="rect">
            <a:avLst/>
          </a:prstGeom>
          <a:noFill/>
        </p:spPr>
        <p:txBody>
          <a:bodyPr wrap="none" rtlCol="0">
            <a:spAutoFit/>
          </a:bodyPr>
          <a:lstStyle/>
          <a:p>
            <a:pPr marL="285750" indent="-285750">
              <a:buFont typeface="Arial" panose="020B0604020202020204" pitchFamily="34" charset="0"/>
              <a:buChar char="•"/>
            </a:pPr>
            <a:r>
              <a:rPr lang="tr-TR" dirty="0" smtClean="0">
                <a:solidFill>
                  <a:schemeClr val="accent5">
                    <a:lumMod val="75000"/>
                  </a:schemeClr>
                </a:solidFill>
              </a:rPr>
              <a:t>HTML</a:t>
            </a:r>
          </a:p>
        </p:txBody>
      </p:sp>
      <p:sp>
        <p:nvSpPr>
          <p:cNvPr id="36" name="Metin kutusu 35"/>
          <p:cNvSpPr txBox="1"/>
          <p:nvPr/>
        </p:nvSpPr>
        <p:spPr>
          <a:xfrm>
            <a:off x="6007952" y="2062077"/>
            <a:ext cx="1600759" cy="1200329"/>
          </a:xfrm>
          <a:prstGeom prst="rect">
            <a:avLst/>
          </a:prstGeom>
          <a:noFill/>
        </p:spPr>
        <p:txBody>
          <a:bodyPr wrap="none" rtlCol="0">
            <a:spAutoFit/>
          </a:bodyPr>
          <a:lstStyle/>
          <a:p>
            <a:pPr marL="285750" indent="-285750">
              <a:buFont typeface="Arial" panose="020B0604020202020204" pitchFamily="34" charset="0"/>
              <a:buChar char="•"/>
            </a:pPr>
            <a:r>
              <a:rPr lang="tr-TR" dirty="0">
                <a:solidFill>
                  <a:srgbClr val="0070C0"/>
                </a:solidFill>
              </a:rPr>
              <a:t>CSS</a:t>
            </a:r>
          </a:p>
          <a:p>
            <a:pPr marL="285750" indent="-285750">
              <a:buFont typeface="Arial" panose="020B0604020202020204" pitchFamily="34" charset="0"/>
              <a:buChar char="•"/>
            </a:pPr>
            <a:r>
              <a:rPr lang="tr-TR" dirty="0">
                <a:solidFill>
                  <a:schemeClr val="accent1">
                    <a:lumMod val="75000"/>
                  </a:schemeClr>
                </a:solidFill>
              </a:rPr>
              <a:t>JAVASCRIPT</a:t>
            </a:r>
          </a:p>
          <a:p>
            <a:pPr marL="285750" indent="-285750">
              <a:buFont typeface="Arial" panose="020B0604020202020204" pitchFamily="34" charset="0"/>
              <a:buChar char="•"/>
            </a:pPr>
            <a:r>
              <a:rPr lang="tr-TR" dirty="0">
                <a:solidFill>
                  <a:schemeClr val="accent4">
                    <a:lumMod val="75000"/>
                  </a:schemeClr>
                </a:solidFill>
              </a:rPr>
              <a:t>BOOTSTRAP</a:t>
            </a:r>
          </a:p>
          <a:p>
            <a:endParaRPr lang="tr-TR" dirty="0"/>
          </a:p>
        </p:txBody>
      </p:sp>
    </p:spTree>
    <p:extLst>
      <p:ext uri="{BB962C8B-B14F-4D97-AF65-F5344CB8AC3E}">
        <p14:creationId xmlns:p14="http://schemas.microsoft.com/office/powerpoint/2010/main" val="196052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par>
                                <p:cTn id="8" presetID="6" presetClass="entr" presetSubtype="16"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circle(in)">
                                      <p:cBhvr>
                                        <p:cTn id="10" dur="2000"/>
                                        <p:tgtEl>
                                          <p:spTgt spid="31"/>
                                        </p:tgtEl>
                                      </p:cBhvr>
                                    </p:animEffect>
                                  </p:childTnLst>
                                </p:cTn>
                              </p:par>
                              <p:par>
                                <p:cTn id="11" presetID="6" presetClass="entr" presetSubtype="16"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circle(in)">
                                      <p:cBhvr>
                                        <p:cTn id="13" dur="2000"/>
                                        <p:tgtEl>
                                          <p:spTgt spid="33"/>
                                        </p:tgtEl>
                                      </p:cBhvr>
                                    </p:animEffect>
                                  </p:childTnLst>
                                </p:cTn>
                              </p:par>
                              <p:par>
                                <p:cTn id="14" presetID="6" presetClass="entr" presetSubtype="16"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circle(in)">
                                      <p:cBhvr>
                                        <p:cTn id="16" dur="2000"/>
                                        <p:tgtEl>
                                          <p:spTgt spid="32"/>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circle(in)">
                                      <p:cBhvr>
                                        <p:cTn id="19"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0"/>
            <a:ext cx="12192000" cy="769441"/>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en-US" sz="4400" b="1" dirty="0" smtClean="0">
                <a:ln w="0">
                  <a:solidFill>
                    <a:schemeClr val="bg1"/>
                  </a:solidFill>
                </a:ln>
                <a:solidFill>
                  <a:schemeClr val="bg1"/>
                </a:solidFill>
                <a:effectLst>
                  <a:glow rad="228600">
                    <a:schemeClr val="accent1">
                      <a:satMod val="175000"/>
                      <a:alpha val="40000"/>
                    </a:schemeClr>
                  </a:glow>
                </a:effectLst>
              </a:rPr>
              <a:t>TECHNOLOG</a:t>
            </a:r>
            <a:r>
              <a:rPr lang="tr-TR" sz="4400" b="1" dirty="0" smtClean="0">
                <a:ln w="0">
                  <a:solidFill>
                    <a:schemeClr val="bg1"/>
                  </a:solidFill>
                </a:ln>
                <a:solidFill>
                  <a:schemeClr val="bg1"/>
                </a:solidFill>
                <a:effectLst>
                  <a:glow rad="228600">
                    <a:schemeClr val="accent1">
                      <a:satMod val="175000"/>
                      <a:alpha val="40000"/>
                    </a:schemeClr>
                  </a:glow>
                </a:effectLst>
              </a:rPr>
              <a:t>IES</a:t>
            </a:r>
            <a:endParaRPr lang="en-US" sz="4400" b="1" cap="none" spc="0" dirty="0">
              <a:ln w="0">
                <a:solidFill>
                  <a:schemeClr val="bg1"/>
                </a:solidFill>
              </a:ln>
              <a:solidFill>
                <a:schemeClr val="bg1"/>
              </a:solidFill>
              <a:effectLst>
                <a:glow rad="228600">
                  <a:schemeClr val="accent1">
                    <a:satMod val="175000"/>
                    <a:alpha val="40000"/>
                  </a:schemeClr>
                </a:glow>
              </a:effectLst>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930" y="4914852"/>
            <a:ext cx="1670685" cy="798758"/>
          </a:xfrm>
          <a:prstGeom prst="rect">
            <a:avLst/>
          </a:prstGeom>
        </p:spPr>
      </p:pic>
      <p:pic>
        <p:nvPicPr>
          <p:cNvPr id="8" name="Resi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6937" y="4337101"/>
            <a:ext cx="3277145" cy="1954261"/>
          </a:xfrm>
          <a:prstGeom prst="rect">
            <a:avLst/>
          </a:prstGeom>
        </p:spPr>
      </p:pic>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649" y="1198137"/>
            <a:ext cx="3075039" cy="2585209"/>
          </a:xfrm>
          <a:prstGeom prst="rect">
            <a:avLst/>
          </a:prstGeom>
        </p:spPr>
      </p:pic>
      <p:sp>
        <p:nvSpPr>
          <p:cNvPr id="10" name="Metin kutusu 9"/>
          <p:cNvSpPr txBox="1"/>
          <p:nvPr/>
        </p:nvSpPr>
        <p:spPr>
          <a:xfrm>
            <a:off x="5965549" y="1198137"/>
            <a:ext cx="4829381" cy="400110"/>
          </a:xfrm>
          <a:prstGeom prst="rect">
            <a:avLst/>
          </a:prstGeom>
          <a:noFill/>
        </p:spPr>
        <p:txBody>
          <a:bodyPr wrap="square" rtlCol="0">
            <a:spAutoFit/>
          </a:bodyPr>
          <a:lstStyle/>
          <a:p>
            <a:r>
              <a:rPr lang="tr-TR" sz="2000" b="1" dirty="0" err="1" smtClean="0">
                <a:latin typeface="Bahnschrift" panose="020B0502040204020203" pitchFamily="34" charset="0"/>
              </a:rPr>
              <a:t>Which</a:t>
            </a:r>
            <a:r>
              <a:rPr lang="tr-TR" sz="2000" b="1" dirty="0" smtClean="0">
                <a:latin typeface="Bahnschrift" panose="020B0502040204020203" pitchFamily="34" charset="0"/>
              </a:rPr>
              <a:t> </a:t>
            </a:r>
            <a:r>
              <a:rPr lang="tr-TR" sz="2000" b="1" dirty="0" err="1" smtClean="0">
                <a:latin typeface="Bahnschrift" panose="020B0502040204020203" pitchFamily="34" charset="0"/>
              </a:rPr>
              <a:t>technologies</a:t>
            </a:r>
            <a:r>
              <a:rPr lang="tr-TR" sz="2000" b="1" dirty="0" smtClean="0">
                <a:latin typeface="Bahnschrift" panose="020B0502040204020203" pitchFamily="34" charset="0"/>
              </a:rPr>
              <a:t> </a:t>
            </a:r>
            <a:r>
              <a:rPr lang="tr-TR" sz="2000" b="1" dirty="0" err="1" smtClean="0">
                <a:latin typeface="Bahnschrift" panose="020B0502040204020203" pitchFamily="34" charset="0"/>
              </a:rPr>
              <a:t>have</a:t>
            </a:r>
            <a:r>
              <a:rPr lang="tr-TR" sz="2000" b="1" dirty="0" smtClean="0">
                <a:latin typeface="Bahnschrift" panose="020B0502040204020203" pitchFamily="34" charset="0"/>
              </a:rPr>
              <a:t> </a:t>
            </a:r>
            <a:r>
              <a:rPr lang="tr-TR" sz="2000" b="1" dirty="0" err="1" smtClean="0">
                <a:latin typeface="Bahnschrift" panose="020B0502040204020203" pitchFamily="34" charset="0"/>
              </a:rPr>
              <a:t>we</a:t>
            </a:r>
            <a:r>
              <a:rPr lang="tr-TR" sz="2000" b="1" dirty="0" smtClean="0">
                <a:latin typeface="Bahnschrift" panose="020B0502040204020203" pitchFamily="34" charset="0"/>
              </a:rPr>
              <a:t> used?</a:t>
            </a:r>
            <a:endParaRPr lang="tr-TR" sz="2000" b="1" dirty="0">
              <a:latin typeface="Bahnschrift" panose="020B0502040204020203" pitchFamily="34" charset="0"/>
            </a:endParaRPr>
          </a:p>
        </p:txBody>
      </p:sp>
      <p:sp>
        <p:nvSpPr>
          <p:cNvPr id="11" name="Metin kutusu 10"/>
          <p:cNvSpPr txBox="1"/>
          <p:nvPr/>
        </p:nvSpPr>
        <p:spPr>
          <a:xfrm>
            <a:off x="5965549" y="1782670"/>
            <a:ext cx="1232453" cy="369332"/>
          </a:xfrm>
          <a:prstGeom prst="rect">
            <a:avLst/>
          </a:prstGeom>
          <a:noFill/>
        </p:spPr>
        <p:txBody>
          <a:bodyPr wrap="none" rtlCol="0">
            <a:spAutoFit/>
          </a:bodyPr>
          <a:lstStyle/>
          <a:p>
            <a:pPr marL="285750" indent="-285750">
              <a:buFont typeface="Arial" panose="020B0604020202020204" pitchFamily="34" charset="0"/>
              <a:buChar char="•"/>
            </a:pPr>
            <a:r>
              <a:rPr lang="tr-TR" dirty="0" smtClean="0"/>
              <a:t>ASP.NET</a:t>
            </a:r>
            <a:endParaRPr lang="tr-TR" dirty="0"/>
          </a:p>
        </p:txBody>
      </p:sp>
      <p:sp>
        <p:nvSpPr>
          <p:cNvPr id="12" name="Metin kutusu 11"/>
          <p:cNvSpPr txBox="1"/>
          <p:nvPr/>
        </p:nvSpPr>
        <p:spPr>
          <a:xfrm>
            <a:off x="5965549" y="2183939"/>
            <a:ext cx="2577565" cy="369332"/>
          </a:xfrm>
          <a:prstGeom prst="rect">
            <a:avLst/>
          </a:prstGeom>
          <a:noFill/>
        </p:spPr>
        <p:txBody>
          <a:bodyPr wrap="none" rtlCol="0">
            <a:spAutoFit/>
          </a:bodyPr>
          <a:lstStyle/>
          <a:p>
            <a:pPr marL="285750" indent="-285750">
              <a:buFont typeface="Arial" panose="020B0604020202020204" pitchFamily="34" charset="0"/>
              <a:buChar char="•"/>
            </a:pPr>
            <a:r>
              <a:rPr lang="tr-TR" dirty="0" smtClean="0"/>
              <a:t>N-TIER ARCHITECTURE</a:t>
            </a:r>
            <a:endParaRPr lang="tr-TR" dirty="0"/>
          </a:p>
        </p:txBody>
      </p:sp>
    </p:spTree>
    <p:extLst>
      <p:ext uri="{BB962C8B-B14F-4D97-AF65-F5344CB8AC3E}">
        <p14:creationId xmlns:p14="http://schemas.microsoft.com/office/powerpoint/2010/main" val="14004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91349" y="0"/>
            <a:ext cx="630065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8789" y="2967335"/>
            <a:ext cx="4898571" cy="923330"/>
          </a:xfrm>
          <a:prstGeom prst="rect">
            <a:avLst/>
          </a:prstGeom>
          <a:noFill/>
        </p:spPr>
        <p:txBody>
          <a:bodyPr wrap="square" rtlCol="0">
            <a:spAutoFit/>
          </a:bodyPr>
          <a:lstStyle/>
          <a:p>
            <a:r>
              <a:rPr lang="en-US" sz="5400" dirty="0" smtClean="0">
                <a:ln w="0">
                  <a:solidFill>
                    <a:schemeClr val="accent1"/>
                  </a:solidFill>
                </a:ln>
                <a:solidFill>
                  <a:schemeClr val="accent1"/>
                </a:solidFill>
                <a:effectLst>
                  <a:outerShdw blurRad="50800" dist="38100" dir="2700000" algn="tl" rotWithShape="0">
                    <a:prstClr val="black">
                      <a:alpha val="40000"/>
                    </a:prstClr>
                  </a:outerShdw>
                </a:effectLst>
              </a:rPr>
              <a:t>PROJECT TOPIC</a:t>
            </a:r>
            <a:endParaRPr lang="en-US" sz="5400" dirty="0">
              <a:ln w="0">
                <a:solidFill>
                  <a:schemeClr val="accent1"/>
                </a:solidFill>
              </a:ln>
              <a:solidFill>
                <a:schemeClr val="accent1"/>
              </a:solidFill>
              <a:effectLst>
                <a:outerShdw blurRad="50800" dist="38100" dir="2700000" algn="tl" rotWithShape="0">
                  <a:prstClr val="black">
                    <a:alpha val="40000"/>
                  </a:prstClr>
                </a:outerShdw>
              </a:effectLst>
            </a:endParaRPr>
          </a:p>
        </p:txBody>
      </p:sp>
      <p:sp>
        <p:nvSpPr>
          <p:cNvPr id="6" name="TextBox 5"/>
          <p:cNvSpPr txBox="1"/>
          <p:nvPr/>
        </p:nvSpPr>
        <p:spPr>
          <a:xfrm>
            <a:off x="6579326" y="1593669"/>
            <a:ext cx="4950823" cy="4885508"/>
          </a:xfrm>
          <a:prstGeom prst="rect">
            <a:avLst/>
          </a:prstGeom>
          <a:noFill/>
        </p:spPr>
        <p:txBody>
          <a:bodyPr wrap="square" rtlCol="0">
            <a:spAutoFit/>
          </a:bodyPr>
          <a:lstStyle/>
          <a:p>
            <a:endParaRPr lang="en-US" dirty="0"/>
          </a:p>
        </p:txBody>
      </p:sp>
      <p:sp>
        <p:nvSpPr>
          <p:cNvPr id="7" name="TextBox 6"/>
          <p:cNvSpPr txBox="1"/>
          <p:nvPr/>
        </p:nvSpPr>
        <p:spPr>
          <a:xfrm>
            <a:off x="6592388" y="2967335"/>
            <a:ext cx="4898571" cy="923330"/>
          </a:xfrm>
          <a:prstGeom prst="rect">
            <a:avLst/>
          </a:prstGeom>
          <a:noFill/>
        </p:spPr>
        <p:txBody>
          <a:bodyPr wrap="square" rtlCol="0">
            <a:spAutoFit/>
          </a:bodyPr>
          <a:lstStyle/>
          <a:p>
            <a:r>
              <a:rPr lang="en-US" sz="5400" dirty="0" smtClean="0">
                <a:ln w="0">
                  <a:solidFill>
                    <a:schemeClr val="bg1"/>
                  </a:solidFill>
                </a:ln>
                <a:solidFill>
                  <a:schemeClr val="bg1"/>
                </a:solidFill>
                <a:effectLst>
                  <a:outerShdw blurRad="50800" dist="38100" dir="2700000" algn="tl" rotWithShape="0">
                    <a:prstClr val="black">
                      <a:alpha val="40000"/>
                    </a:prstClr>
                  </a:outerShdw>
                </a:effectLst>
              </a:rPr>
              <a:t>TECHNOLOGIES</a:t>
            </a:r>
            <a:endParaRPr lang="en-US" sz="5400" dirty="0">
              <a:ln w="0">
                <a:solidFill>
                  <a:schemeClr val="bg1"/>
                </a:solidFill>
              </a:ln>
              <a:solidFill>
                <a:schemeClr val="bg1"/>
              </a:solidFill>
              <a:effectLst>
                <a:outerShdw blurRad="50800" dist="38100" dir="2700000" algn="tl" rotWithShape="0">
                  <a:prstClr val="black">
                    <a:alpha val="40000"/>
                  </a:prstClr>
                </a:outerShdw>
              </a:effectLst>
            </a:endParaRPr>
          </a:p>
        </p:txBody>
      </p:sp>
      <p:sp>
        <p:nvSpPr>
          <p:cNvPr id="10" name="TextBox 9"/>
          <p:cNvSpPr txBox="1"/>
          <p:nvPr/>
        </p:nvSpPr>
        <p:spPr>
          <a:xfrm>
            <a:off x="563880" y="2197894"/>
            <a:ext cx="4976949" cy="338554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THE PROBLEM</a:t>
            </a:r>
          </a:p>
          <a:p>
            <a:pPr marL="742950" lvl="1" indent="-285750">
              <a:buFont typeface="Arial" panose="020B0604020202020204" pitchFamily="34" charset="0"/>
              <a:buChar char="•"/>
            </a:pPr>
            <a:r>
              <a:rPr lang="en-US" sz="2800" dirty="0" smtClean="0"/>
              <a:t>WHAT IS HYPERTENSION?</a:t>
            </a:r>
            <a:endParaRPr lang="en-US" sz="2800" dirty="0"/>
          </a:p>
          <a:p>
            <a:pPr marL="742950" lvl="1" indent="-285750">
              <a:buFont typeface="Arial" panose="020B0604020202020204" pitchFamily="34" charset="0"/>
              <a:buChar char="•"/>
            </a:pPr>
            <a:r>
              <a:rPr lang="en-US" sz="2800" dirty="0" smtClean="0"/>
              <a:t>CURRENT SYSTEM</a:t>
            </a:r>
          </a:p>
          <a:p>
            <a:pPr marL="742950" lvl="1"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THE SOLUTION</a:t>
            </a:r>
          </a:p>
          <a:p>
            <a:pPr marL="742950" lvl="1" indent="-285750">
              <a:buFont typeface="Arial" panose="020B0604020202020204" pitchFamily="34" charset="0"/>
              <a:buChar char="•"/>
            </a:pPr>
            <a:r>
              <a:rPr lang="en-US" sz="2800" dirty="0" smtClean="0"/>
              <a:t>FUTURE SYSTEM</a:t>
            </a:r>
          </a:p>
          <a:p>
            <a:pPr marL="742950" lvl="1" indent="-285750">
              <a:buFont typeface="Arial" panose="020B0604020202020204" pitchFamily="34" charset="0"/>
              <a:buChar char="•"/>
            </a:pPr>
            <a:r>
              <a:rPr lang="en-US" sz="2800" dirty="0" smtClean="0"/>
              <a:t>FUUUUTURE SYSTEM</a:t>
            </a:r>
          </a:p>
          <a:p>
            <a:pPr marL="285750" indent="-285750">
              <a:buFont typeface="Arial" panose="020B0604020202020204" pitchFamily="34" charset="0"/>
              <a:buChar char="•"/>
            </a:pPr>
            <a:endParaRPr lang="en-US" dirty="0"/>
          </a:p>
        </p:txBody>
      </p:sp>
      <p:sp>
        <p:nvSpPr>
          <p:cNvPr id="11" name="TextBox 10"/>
          <p:cNvSpPr txBox="1"/>
          <p:nvPr/>
        </p:nvSpPr>
        <p:spPr>
          <a:xfrm>
            <a:off x="6592388" y="1345474"/>
            <a:ext cx="4976949" cy="5133703"/>
          </a:xfrm>
          <a:prstGeom prst="rect">
            <a:avLst/>
          </a:prstGeom>
          <a:noFill/>
        </p:spPr>
        <p:txBody>
          <a:bodyPr wrap="square" rtlCol="0">
            <a:spAutoFit/>
          </a:bodyPr>
          <a:lstStyle/>
          <a:p>
            <a:endParaRPr lang="en-US" dirty="0"/>
          </a:p>
        </p:txBody>
      </p:sp>
      <p:sp>
        <p:nvSpPr>
          <p:cNvPr id="13" name="TextBox 12"/>
          <p:cNvSpPr txBox="1"/>
          <p:nvPr/>
        </p:nvSpPr>
        <p:spPr>
          <a:xfrm>
            <a:off x="6339841" y="2119665"/>
            <a:ext cx="6196148" cy="4637167"/>
          </a:xfrm>
          <a:prstGeom prst="rect">
            <a:avLst/>
          </a:prstGeom>
          <a:noFill/>
        </p:spPr>
        <p:txBody>
          <a:bodyPr wrap="square" rtlCol="0">
            <a:spAutoFit/>
          </a:bodyPr>
          <a:lstStyle/>
          <a:p>
            <a:pPr marL="514350" marR="365760" lvl="0" indent="-285750">
              <a:spcAft>
                <a:spcPts val="800"/>
              </a:spcAft>
              <a:buFont typeface="Arial" panose="020B0604020202020204" pitchFamily="34" charset="0"/>
              <a:buChar char="•"/>
            </a:pPr>
            <a:r>
              <a:rPr lang="en-US" sz="2800" dirty="0" smtClean="0"/>
              <a:t>HEALTH SYSTEMS &amp; TECHNOLOGY</a:t>
            </a:r>
          </a:p>
          <a:p>
            <a:pPr marL="514350" marR="365760" lvl="0" indent="-285750">
              <a:spcAft>
                <a:spcPts val="800"/>
              </a:spcAft>
              <a:buFont typeface="Arial" panose="020B0604020202020204" pitchFamily="34" charset="0"/>
              <a:buChar char="•"/>
            </a:pPr>
            <a:r>
              <a:rPr lang="en-US" sz="2800" dirty="0" smtClean="0"/>
              <a:t>FRONT </a:t>
            </a:r>
            <a:r>
              <a:rPr lang="en-US" sz="2800" dirty="0"/>
              <a:t>– END SIDE</a:t>
            </a:r>
          </a:p>
          <a:p>
            <a:pPr marL="914400" marR="365760" lvl="1" indent="-285750">
              <a:spcAft>
                <a:spcPts val="800"/>
              </a:spcAft>
              <a:buFont typeface="Arial" panose="020B0604020202020204" pitchFamily="34" charset="0"/>
              <a:buChar char="•"/>
            </a:pPr>
            <a:r>
              <a:rPr lang="en-US" sz="2800" dirty="0"/>
              <a:t>HTML</a:t>
            </a:r>
          </a:p>
          <a:p>
            <a:pPr marL="914400" marR="365760" lvl="1" indent="-285750">
              <a:spcAft>
                <a:spcPts val="800"/>
              </a:spcAft>
              <a:buFont typeface="Arial" panose="020B0604020202020204" pitchFamily="34" charset="0"/>
              <a:buChar char="•"/>
            </a:pPr>
            <a:r>
              <a:rPr lang="en-US" sz="2800" dirty="0"/>
              <a:t>CSS</a:t>
            </a:r>
          </a:p>
          <a:p>
            <a:pPr marL="914400" marR="365760" lvl="1" indent="-285750">
              <a:spcAft>
                <a:spcPts val="800"/>
              </a:spcAft>
              <a:buFont typeface="Arial" panose="020B0604020202020204" pitchFamily="34" charset="0"/>
              <a:buChar char="•"/>
            </a:pPr>
            <a:r>
              <a:rPr lang="en-US" sz="2800" dirty="0"/>
              <a:t>JAVASCRIPT</a:t>
            </a:r>
          </a:p>
          <a:p>
            <a:pPr marL="514350" marR="365760" lvl="0" indent="-285750">
              <a:spcAft>
                <a:spcPts val="800"/>
              </a:spcAft>
              <a:buFont typeface="Arial" panose="020B0604020202020204" pitchFamily="34" charset="0"/>
              <a:buChar char="•"/>
            </a:pPr>
            <a:r>
              <a:rPr lang="en-US" sz="2800" dirty="0"/>
              <a:t>BACK – END SIDE</a:t>
            </a:r>
          </a:p>
          <a:p>
            <a:pPr marL="914400" marR="365760" lvl="1" indent="-285750">
              <a:spcAft>
                <a:spcPts val="800"/>
              </a:spcAft>
              <a:buFont typeface="Arial" panose="020B0604020202020204" pitchFamily="34" charset="0"/>
              <a:buChar char="•"/>
            </a:pPr>
            <a:r>
              <a:rPr lang="en-US" sz="2800" dirty="0"/>
              <a:t>ASP.NET- N-TIER ARCHITECTURE</a:t>
            </a:r>
          </a:p>
          <a:p>
            <a:pPr marL="914400" marR="365760" lvl="1" indent="-285750">
              <a:spcAft>
                <a:spcPts val="800"/>
              </a:spcAft>
              <a:buFont typeface="Arial" panose="020B0604020202020204" pitchFamily="34" charset="0"/>
              <a:buChar char="•"/>
            </a:pPr>
            <a:r>
              <a:rPr lang="en-US" sz="2800" dirty="0" smtClean="0"/>
              <a:t>MSSQL</a:t>
            </a: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9566775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4" presetClass="path" presetSubtype="0" accel="50000" decel="50000" fill="hold" grpId="1" nodeType="clickEffect">
                                  <p:stCondLst>
                                    <p:cond delay="0"/>
                                  </p:stCondLst>
                                  <p:childTnLst>
                                    <p:animMotion origin="layout" path="M 3.54167E-6 0 L -0.00013 -0.37431 " pathEditMode="relative" rAng="0" ptsTypes="AA">
                                      <p:cBhvr>
                                        <p:cTn id="20" dur="2000" fill="hold"/>
                                        <p:tgtEl>
                                          <p:spTgt spid="7"/>
                                        </p:tgtEl>
                                        <p:attrNameLst>
                                          <p:attrName>ppt_x</p:attrName>
                                          <p:attrName>ppt_y</p:attrName>
                                        </p:attrNameLst>
                                      </p:cBhvr>
                                      <p:rCtr x="-13" y="-18727"/>
                                    </p:animMotion>
                                  </p:childTnLst>
                                </p:cTn>
                              </p:par>
                              <p:par>
                                <p:cTn id="21" presetID="64" presetClass="path" presetSubtype="0" accel="50000" decel="50000" fill="hold" grpId="1" nodeType="withEffect">
                                  <p:stCondLst>
                                    <p:cond delay="0"/>
                                  </p:stCondLst>
                                  <p:childTnLst>
                                    <p:animMotion origin="layout" path="M 3.54167E-6 0 L -0.00013 -0.37245 " pathEditMode="relative" rAng="0" ptsTypes="AA">
                                      <p:cBhvr>
                                        <p:cTn id="22" dur="2000" fill="hold"/>
                                        <p:tgtEl>
                                          <p:spTgt spid="3"/>
                                        </p:tgtEl>
                                        <p:attrNameLst>
                                          <p:attrName>ppt_x</p:attrName>
                                          <p:attrName>ppt_y</p:attrName>
                                        </p:attrNameLst>
                                      </p:cBhvr>
                                      <p:rCtr x="-13" y="-18634"/>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Effect transition="in" filter="fade">
                                      <p:cBhvr>
                                        <p:cTn id="33" dur="500"/>
                                        <p:tgtEl>
                                          <p:spTgt spid="10">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4" end="4"/>
                                            </p:txEl>
                                          </p:spTgt>
                                        </p:tgtEl>
                                        <p:attrNameLst>
                                          <p:attrName>style.visibility</p:attrName>
                                        </p:attrNameLst>
                                      </p:cBhvr>
                                      <p:to>
                                        <p:strVal val="visible"/>
                                      </p:to>
                                    </p:set>
                                    <p:animEffect transition="in" filter="fade">
                                      <p:cBhvr>
                                        <p:cTn id="38" dur="500"/>
                                        <p:tgtEl>
                                          <p:spTgt spid="10">
                                            <p:txEl>
                                              <p:pRg st="4" end="4"/>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xEl>
                                              <p:pRg st="5" end="5"/>
                                            </p:txEl>
                                          </p:spTgt>
                                        </p:tgtEl>
                                        <p:attrNameLst>
                                          <p:attrName>style.visibility</p:attrName>
                                        </p:attrNameLst>
                                      </p:cBhvr>
                                      <p:to>
                                        <p:strVal val="visible"/>
                                      </p:to>
                                    </p:set>
                                    <p:animEffect transition="in" filter="fade">
                                      <p:cBhvr>
                                        <p:cTn id="41" dur="500"/>
                                        <p:tgtEl>
                                          <p:spTgt spid="10">
                                            <p:txEl>
                                              <p:pRg st="5" end="5"/>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xEl>
                                              <p:pRg st="6" end="6"/>
                                            </p:txEl>
                                          </p:spTgt>
                                        </p:tgtEl>
                                        <p:attrNameLst>
                                          <p:attrName>style.visibility</p:attrName>
                                        </p:attrNameLst>
                                      </p:cBhvr>
                                      <p:to>
                                        <p:strVal val="visible"/>
                                      </p:to>
                                    </p:set>
                                    <p:animEffect transition="in" filter="fade">
                                      <p:cBhvr>
                                        <p:cTn id="44" dur="500"/>
                                        <p:tgtEl>
                                          <p:spTgt spid="10">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xEl>
                                              <p:pRg st="0" end="0"/>
                                            </p:txEl>
                                          </p:spTgt>
                                        </p:tgtEl>
                                        <p:attrNameLst>
                                          <p:attrName>style.visibility</p:attrName>
                                        </p:attrNameLst>
                                      </p:cBhvr>
                                      <p:to>
                                        <p:strVal val="visible"/>
                                      </p:to>
                                    </p:set>
                                    <p:animEffect transition="in" filter="fade">
                                      <p:cBhvr>
                                        <p:cTn id="49" dur="500"/>
                                        <p:tgtEl>
                                          <p:spTgt spid="13">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xEl>
                                              <p:pRg st="1" end="1"/>
                                            </p:txEl>
                                          </p:spTgt>
                                        </p:tgtEl>
                                        <p:attrNameLst>
                                          <p:attrName>style.visibility</p:attrName>
                                        </p:attrNameLst>
                                      </p:cBhvr>
                                      <p:to>
                                        <p:strVal val="visible"/>
                                      </p:to>
                                    </p:set>
                                    <p:animEffect transition="in" filter="fade">
                                      <p:cBhvr>
                                        <p:cTn id="54" dur="500"/>
                                        <p:tgtEl>
                                          <p:spTgt spid="13">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animEffect transition="in" filter="fade">
                                      <p:cBhvr>
                                        <p:cTn id="57" dur="500"/>
                                        <p:tgtEl>
                                          <p:spTgt spid="13">
                                            <p:txEl>
                                              <p:pRg st="2" end="2"/>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xEl>
                                              <p:pRg st="3" end="3"/>
                                            </p:txEl>
                                          </p:spTgt>
                                        </p:tgtEl>
                                        <p:attrNameLst>
                                          <p:attrName>style.visibility</p:attrName>
                                        </p:attrNameLst>
                                      </p:cBhvr>
                                      <p:to>
                                        <p:strVal val="visible"/>
                                      </p:to>
                                    </p:set>
                                    <p:animEffect transition="in" filter="fade">
                                      <p:cBhvr>
                                        <p:cTn id="60" dur="500"/>
                                        <p:tgtEl>
                                          <p:spTgt spid="13">
                                            <p:txEl>
                                              <p:pRg st="3" end="3"/>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
                                            <p:txEl>
                                              <p:pRg st="4" end="4"/>
                                            </p:txEl>
                                          </p:spTgt>
                                        </p:tgtEl>
                                        <p:attrNameLst>
                                          <p:attrName>style.visibility</p:attrName>
                                        </p:attrNameLst>
                                      </p:cBhvr>
                                      <p:to>
                                        <p:strVal val="visible"/>
                                      </p:to>
                                    </p:set>
                                    <p:animEffect transition="in" filter="fade">
                                      <p:cBhvr>
                                        <p:cTn id="63" dur="500"/>
                                        <p:tgtEl>
                                          <p:spTgt spid="13">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xEl>
                                              <p:pRg st="5" end="5"/>
                                            </p:txEl>
                                          </p:spTgt>
                                        </p:tgtEl>
                                        <p:attrNameLst>
                                          <p:attrName>style.visibility</p:attrName>
                                        </p:attrNameLst>
                                      </p:cBhvr>
                                      <p:to>
                                        <p:strVal val="visible"/>
                                      </p:to>
                                    </p:set>
                                    <p:animEffect transition="in" filter="fade">
                                      <p:cBhvr>
                                        <p:cTn id="68" dur="500"/>
                                        <p:tgtEl>
                                          <p:spTgt spid="13">
                                            <p:txEl>
                                              <p:pRg st="5" end="5"/>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txEl>
                                              <p:pRg st="6" end="6"/>
                                            </p:txEl>
                                          </p:spTgt>
                                        </p:tgtEl>
                                        <p:attrNameLst>
                                          <p:attrName>style.visibility</p:attrName>
                                        </p:attrNameLst>
                                      </p:cBhvr>
                                      <p:to>
                                        <p:strVal val="visible"/>
                                      </p:to>
                                    </p:set>
                                    <p:animEffect transition="in" filter="fade">
                                      <p:cBhvr>
                                        <p:cTn id="71" dur="500"/>
                                        <p:tgtEl>
                                          <p:spTgt spid="13">
                                            <p:txEl>
                                              <p:pRg st="6" end="6"/>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txEl>
                                              <p:pRg st="7" end="7"/>
                                            </p:txEl>
                                          </p:spTgt>
                                        </p:tgtEl>
                                        <p:attrNameLst>
                                          <p:attrName>style.visibility</p:attrName>
                                        </p:attrNameLst>
                                      </p:cBhvr>
                                      <p:to>
                                        <p:strVal val="visible"/>
                                      </p:to>
                                    </p:set>
                                    <p:animEffect transition="in" filter="fade">
                                      <p:cBhvr>
                                        <p:cTn id="74"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7" grpId="0"/>
      <p:bldP spid="7" grpId="1"/>
      <p:bldP spid="10" grpId="0" uiExpand="1" build="p"/>
      <p:bldP spid="1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16871"/>
            <a:ext cx="12192000"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tr-TR" sz="5400" b="1" dirty="0" smtClean="0">
                <a:ln w="0">
                  <a:solidFill>
                    <a:schemeClr val="bg1"/>
                  </a:solidFill>
                </a:ln>
                <a:solidFill>
                  <a:schemeClr val="bg1"/>
                </a:solidFill>
                <a:effectLst>
                  <a:glow rad="228600">
                    <a:schemeClr val="accent1">
                      <a:satMod val="175000"/>
                      <a:alpha val="40000"/>
                    </a:schemeClr>
                  </a:glow>
                </a:effectLst>
              </a:rPr>
              <a:t>FRONT-END </a:t>
            </a:r>
            <a:r>
              <a:rPr lang="en-US" sz="5400" b="1" dirty="0" smtClean="0">
                <a:ln w="0">
                  <a:solidFill>
                    <a:schemeClr val="bg1"/>
                  </a:solidFill>
                </a:ln>
                <a:solidFill>
                  <a:schemeClr val="bg1"/>
                </a:solidFill>
                <a:effectLst>
                  <a:glow rad="228600">
                    <a:schemeClr val="accent1">
                      <a:satMod val="175000"/>
                      <a:alpha val="40000"/>
                    </a:schemeClr>
                  </a:glow>
                </a:effectLst>
              </a:rPr>
              <a:t>TECHNOLOG</a:t>
            </a:r>
            <a:r>
              <a:rPr lang="tr-TR" sz="5400" b="1" dirty="0" smtClean="0">
                <a:ln w="0">
                  <a:solidFill>
                    <a:schemeClr val="bg1"/>
                  </a:solidFill>
                </a:ln>
                <a:solidFill>
                  <a:schemeClr val="bg1"/>
                </a:solidFill>
                <a:effectLst>
                  <a:glow rad="228600">
                    <a:schemeClr val="accent1">
                      <a:satMod val="175000"/>
                      <a:alpha val="40000"/>
                    </a:schemeClr>
                  </a:glow>
                </a:effectLst>
              </a:rPr>
              <a:t>IES</a:t>
            </a:r>
            <a:endParaRPr lang="en-US" sz="5400" b="1" cap="none" spc="0" dirty="0">
              <a:ln w="0">
                <a:solidFill>
                  <a:schemeClr val="bg1"/>
                </a:solidFill>
              </a:ln>
              <a:solidFill>
                <a:schemeClr val="bg1"/>
              </a:solidFill>
              <a:effectLst>
                <a:glow rad="228600">
                  <a:schemeClr val="accent1">
                    <a:satMod val="175000"/>
                    <a:alpha val="40000"/>
                  </a:schemeClr>
                </a:glow>
              </a:effectLst>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279" y="4872853"/>
            <a:ext cx="4384441" cy="1656344"/>
          </a:xfrm>
          <a:prstGeom prst="rect">
            <a:avLst/>
          </a:prstGeom>
        </p:spPr>
      </p:pic>
      <p:sp>
        <p:nvSpPr>
          <p:cNvPr id="6" name="Metin kutusu 5"/>
          <p:cNvSpPr txBox="1"/>
          <p:nvPr/>
        </p:nvSpPr>
        <p:spPr>
          <a:xfrm>
            <a:off x="4301072" y="1123068"/>
            <a:ext cx="4829381" cy="400110"/>
          </a:xfrm>
          <a:prstGeom prst="rect">
            <a:avLst/>
          </a:prstGeom>
          <a:noFill/>
        </p:spPr>
        <p:txBody>
          <a:bodyPr wrap="square" rtlCol="0">
            <a:spAutoFit/>
          </a:bodyPr>
          <a:lstStyle/>
          <a:p>
            <a:r>
              <a:rPr lang="tr-TR" sz="2000" b="1" dirty="0" smtClean="0">
                <a:latin typeface="Bahnschrift" panose="020B0502040204020203" pitchFamily="34" charset="0"/>
              </a:rPr>
              <a:t>WHY HTML &amp; CSS </a:t>
            </a:r>
            <a:r>
              <a:rPr lang="tr-TR" sz="2000" b="1" dirty="0" err="1" smtClean="0">
                <a:latin typeface="Bahnschrift" panose="020B0502040204020203" pitchFamily="34" charset="0"/>
              </a:rPr>
              <a:t>have</a:t>
            </a:r>
            <a:r>
              <a:rPr lang="tr-TR" sz="2000" b="1" dirty="0" smtClean="0">
                <a:latin typeface="Bahnschrift" panose="020B0502040204020203" pitchFamily="34" charset="0"/>
              </a:rPr>
              <a:t> </a:t>
            </a:r>
            <a:r>
              <a:rPr lang="tr-TR" sz="2000" b="1" dirty="0" err="1" smtClean="0">
                <a:latin typeface="Bahnschrift" panose="020B0502040204020203" pitchFamily="34" charset="0"/>
              </a:rPr>
              <a:t>been</a:t>
            </a:r>
            <a:r>
              <a:rPr lang="tr-TR" sz="2000" b="1" dirty="0" smtClean="0">
                <a:latin typeface="Bahnschrift" panose="020B0502040204020203" pitchFamily="34" charset="0"/>
              </a:rPr>
              <a:t> used?</a:t>
            </a:r>
            <a:endParaRPr lang="tr-TR" sz="2000" b="1" dirty="0">
              <a:latin typeface="Bahnschrift" panose="020B0502040204020203" pitchFamily="34" charset="0"/>
            </a:endParaRPr>
          </a:p>
        </p:txBody>
      </p:sp>
      <p:sp>
        <p:nvSpPr>
          <p:cNvPr id="2" name="Metin kutusu 1"/>
          <p:cNvSpPr txBox="1"/>
          <p:nvPr/>
        </p:nvSpPr>
        <p:spPr>
          <a:xfrm>
            <a:off x="875211" y="1724297"/>
            <a:ext cx="6730304" cy="1107996"/>
          </a:xfrm>
          <a:prstGeom prst="rect">
            <a:avLst/>
          </a:prstGeom>
          <a:noFill/>
        </p:spPr>
        <p:txBody>
          <a:bodyPr wrap="none" rtlCol="0">
            <a:spAutoFit/>
          </a:bodyPr>
          <a:lstStyle/>
          <a:p>
            <a:pPr lvl="0"/>
            <a:r>
              <a:rPr lang="tr-TR" b="1" i="1" dirty="0" smtClean="0">
                <a:solidFill>
                  <a:schemeClr val="tx2"/>
                </a:solidFill>
              </a:rPr>
              <a:t>HTML</a:t>
            </a:r>
          </a:p>
          <a:p>
            <a:pPr marL="285750" lvl="0" indent="-285750">
              <a:buFont typeface="Arial" panose="020B0604020202020204" pitchFamily="34" charset="0"/>
              <a:buChar char="•"/>
            </a:pPr>
            <a:r>
              <a:rPr lang="en-US" sz="1600" i="1" dirty="0" smtClean="0">
                <a:solidFill>
                  <a:schemeClr val="tx2"/>
                </a:solidFill>
              </a:rPr>
              <a:t>Easy </a:t>
            </a:r>
            <a:r>
              <a:rPr lang="en-US" sz="1600" i="1" dirty="0">
                <a:solidFill>
                  <a:schemeClr val="tx2"/>
                </a:solidFill>
              </a:rPr>
              <a:t>to learn and use</a:t>
            </a:r>
            <a:r>
              <a:rPr lang="en-US" sz="1600" i="1" dirty="0" smtClean="0">
                <a:solidFill>
                  <a:schemeClr val="tx2"/>
                </a:solidFill>
              </a:rPr>
              <a:t>.</a:t>
            </a:r>
            <a:endParaRPr lang="tr-TR" sz="1600" i="1" dirty="0">
              <a:solidFill>
                <a:schemeClr val="tx2"/>
              </a:solidFill>
            </a:endParaRPr>
          </a:p>
          <a:p>
            <a:pPr marL="285750" lvl="0" indent="-285750">
              <a:buFont typeface="Arial" panose="020B0604020202020204" pitchFamily="34" charset="0"/>
              <a:buChar char="•"/>
            </a:pPr>
            <a:r>
              <a:rPr lang="en-US" sz="1600" i="1" dirty="0" smtClean="0">
                <a:solidFill>
                  <a:schemeClr val="tx2"/>
                </a:solidFill>
              </a:rPr>
              <a:t>It </a:t>
            </a:r>
            <a:r>
              <a:rPr lang="en-US" sz="1600" i="1" dirty="0">
                <a:solidFill>
                  <a:schemeClr val="tx2"/>
                </a:solidFill>
              </a:rPr>
              <a:t>is by default in every windows so you don't need to use another software.</a:t>
            </a:r>
            <a:endParaRPr lang="tr-TR" sz="1600" i="1" dirty="0">
              <a:solidFill>
                <a:schemeClr val="tx2"/>
              </a:solidFill>
            </a:endParaRPr>
          </a:p>
          <a:p>
            <a:pPr marL="285750" indent="-285750">
              <a:buFont typeface="Arial" panose="020B0604020202020204" pitchFamily="34" charset="0"/>
              <a:buChar char="•"/>
            </a:pPr>
            <a:r>
              <a:rPr lang="en-US" sz="1600" dirty="0" smtClean="0">
                <a:solidFill>
                  <a:schemeClr val="tx2"/>
                </a:solidFill>
              </a:rPr>
              <a:t>Its </a:t>
            </a:r>
            <a:r>
              <a:rPr lang="en-US" sz="1600" dirty="0">
                <a:solidFill>
                  <a:schemeClr val="tx2"/>
                </a:solidFill>
              </a:rPr>
              <a:t>plain text so it’s easy to </a:t>
            </a:r>
            <a:r>
              <a:rPr lang="en-US" sz="1600" dirty="0" smtClean="0">
                <a:solidFill>
                  <a:schemeClr val="tx2"/>
                </a:solidFill>
              </a:rPr>
              <a:t>edit</a:t>
            </a:r>
            <a:endParaRPr lang="tr-TR" sz="1600" dirty="0" smtClean="0">
              <a:solidFill>
                <a:schemeClr val="tx2"/>
              </a:solidFill>
            </a:endParaRPr>
          </a:p>
        </p:txBody>
      </p:sp>
      <p:sp>
        <p:nvSpPr>
          <p:cNvPr id="4" name="Metin kutusu 3"/>
          <p:cNvSpPr txBox="1"/>
          <p:nvPr/>
        </p:nvSpPr>
        <p:spPr>
          <a:xfrm>
            <a:off x="875211" y="2975410"/>
            <a:ext cx="11150488" cy="1754326"/>
          </a:xfrm>
          <a:prstGeom prst="rect">
            <a:avLst/>
          </a:prstGeom>
          <a:noFill/>
        </p:spPr>
        <p:txBody>
          <a:bodyPr wrap="none" rtlCol="0">
            <a:spAutoFit/>
          </a:bodyPr>
          <a:lstStyle/>
          <a:p>
            <a:r>
              <a:rPr lang="tr-TR" b="1" dirty="0">
                <a:solidFill>
                  <a:schemeClr val="tx2"/>
                </a:solidFill>
              </a:rPr>
              <a:t>CSS</a:t>
            </a:r>
          </a:p>
          <a:p>
            <a:pPr marL="285750" lvl="0" indent="-285750">
              <a:buFont typeface="Arial" panose="020B0604020202020204" pitchFamily="34" charset="0"/>
              <a:buChar char="•"/>
            </a:pPr>
            <a:r>
              <a:rPr lang="en-US" i="1" dirty="0">
                <a:solidFill>
                  <a:schemeClr val="tx2"/>
                </a:solidFill>
              </a:rPr>
              <a:t>CSS helps establish a consistent framework that Web designers can use across all the sites they build. (Consistency)</a:t>
            </a:r>
            <a:endParaRPr lang="tr-TR" i="1" dirty="0">
              <a:solidFill>
                <a:schemeClr val="tx2"/>
              </a:solidFill>
            </a:endParaRPr>
          </a:p>
          <a:p>
            <a:pPr marL="285750" lvl="0" indent="-285750">
              <a:buFont typeface="Arial" panose="020B0604020202020204" pitchFamily="34" charset="0"/>
              <a:buChar char="•"/>
            </a:pPr>
            <a:r>
              <a:rPr lang="en-US" i="1" dirty="0">
                <a:solidFill>
                  <a:schemeClr val="tx2"/>
                </a:solidFill>
              </a:rPr>
              <a:t>CSS works with Internet Explorer, Firefox, Chrome and more.( Multiple Browser Support)</a:t>
            </a:r>
            <a:endParaRPr lang="tr-TR" i="1" dirty="0">
              <a:solidFill>
                <a:schemeClr val="tx2"/>
              </a:solidFill>
            </a:endParaRPr>
          </a:p>
          <a:p>
            <a:pPr marL="285750" lvl="0" indent="-285750">
              <a:buFont typeface="Arial" panose="020B0604020202020204" pitchFamily="34" charset="0"/>
              <a:buChar char="•"/>
            </a:pPr>
            <a:r>
              <a:rPr lang="en-US" i="1" dirty="0">
                <a:solidFill>
                  <a:schemeClr val="tx2"/>
                </a:solidFill>
              </a:rPr>
              <a:t>It provides you attractive look to your web pages</a:t>
            </a:r>
            <a:endParaRPr lang="tr-TR" i="1" dirty="0">
              <a:solidFill>
                <a:schemeClr val="tx2"/>
              </a:solidFill>
            </a:endParaRPr>
          </a:p>
          <a:p>
            <a:pPr marL="285750" lvl="0" indent="-285750">
              <a:buFont typeface="Arial" panose="020B0604020202020204" pitchFamily="34" charset="0"/>
              <a:buChar char="•"/>
            </a:pPr>
            <a:r>
              <a:rPr lang="en-US" i="1" dirty="0">
                <a:solidFill>
                  <a:schemeClr val="tx2"/>
                </a:solidFill>
              </a:rPr>
              <a:t>It help to separates the document content</a:t>
            </a:r>
            <a:endParaRPr lang="tr-TR" i="1" dirty="0">
              <a:solidFill>
                <a:schemeClr val="tx2"/>
              </a:solidFill>
            </a:endParaRPr>
          </a:p>
          <a:p>
            <a:endParaRPr lang="tr-TR" dirty="0"/>
          </a:p>
        </p:txBody>
      </p:sp>
    </p:spTree>
    <p:extLst>
      <p:ext uri="{BB962C8B-B14F-4D97-AF65-F5344CB8AC3E}">
        <p14:creationId xmlns:p14="http://schemas.microsoft.com/office/powerpoint/2010/main" val="427789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16871"/>
            <a:ext cx="12192000"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tr-TR" sz="5400" b="1" dirty="0" smtClean="0">
                <a:ln w="0">
                  <a:solidFill>
                    <a:schemeClr val="bg1"/>
                  </a:solidFill>
                </a:ln>
                <a:solidFill>
                  <a:schemeClr val="bg1"/>
                </a:solidFill>
                <a:effectLst>
                  <a:glow rad="228600">
                    <a:schemeClr val="accent1">
                      <a:satMod val="175000"/>
                      <a:alpha val="40000"/>
                    </a:schemeClr>
                  </a:glow>
                </a:effectLst>
              </a:rPr>
              <a:t>FRONT-END </a:t>
            </a:r>
            <a:r>
              <a:rPr lang="en-US" sz="5400" b="1" dirty="0">
                <a:ln w="0">
                  <a:solidFill>
                    <a:schemeClr val="bg1"/>
                  </a:solidFill>
                </a:ln>
                <a:solidFill>
                  <a:schemeClr val="bg1"/>
                </a:solidFill>
                <a:effectLst>
                  <a:glow rad="228600">
                    <a:schemeClr val="accent1">
                      <a:satMod val="175000"/>
                      <a:alpha val="40000"/>
                    </a:schemeClr>
                  </a:glow>
                </a:effectLst>
              </a:rPr>
              <a:t>TECHNOLOG</a:t>
            </a:r>
            <a:r>
              <a:rPr lang="tr-TR" sz="5400" b="1" dirty="0">
                <a:ln w="0">
                  <a:solidFill>
                    <a:schemeClr val="bg1"/>
                  </a:solidFill>
                </a:ln>
                <a:solidFill>
                  <a:schemeClr val="bg1"/>
                </a:solidFill>
                <a:effectLst>
                  <a:glow rad="228600">
                    <a:schemeClr val="accent1">
                      <a:satMod val="175000"/>
                      <a:alpha val="40000"/>
                    </a:schemeClr>
                  </a:glow>
                </a:effectLst>
              </a:rPr>
              <a:t>IES</a:t>
            </a:r>
            <a:endParaRPr lang="en-US" sz="5400" b="1" dirty="0">
              <a:ln w="0">
                <a:solidFill>
                  <a:schemeClr val="bg1"/>
                </a:solidFill>
              </a:ln>
              <a:solidFill>
                <a:schemeClr val="bg1"/>
              </a:solidFill>
              <a:effectLst>
                <a:glow rad="228600">
                  <a:schemeClr val="accent1">
                    <a:satMod val="175000"/>
                    <a:alpha val="40000"/>
                  </a:schemeClr>
                </a:glow>
              </a:effectLst>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055" y="5083934"/>
            <a:ext cx="2621281" cy="1483645"/>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613" y="3544657"/>
            <a:ext cx="4488558" cy="1575983"/>
          </a:xfrm>
          <a:prstGeom prst="rect">
            <a:avLst/>
          </a:prstGeom>
        </p:spPr>
      </p:pic>
      <p:sp>
        <p:nvSpPr>
          <p:cNvPr id="7" name="Metin kutusu 6"/>
          <p:cNvSpPr txBox="1"/>
          <p:nvPr/>
        </p:nvSpPr>
        <p:spPr>
          <a:xfrm>
            <a:off x="5396374" y="1063505"/>
            <a:ext cx="4829381" cy="400110"/>
          </a:xfrm>
          <a:prstGeom prst="rect">
            <a:avLst/>
          </a:prstGeom>
          <a:noFill/>
        </p:spPr>
        <p:txBody>
          <a:bodyPr wrap="square" rtlCol="0">
            <a:spAutoFit/>
          </a:bodyPr>
          <a:lstStyle/>
          <a:p>
            <a:r>
              <a:rPr lang="tr-TR" sz="2000" b="1" dirty="0" err="1" smtClean="0">
                <a:latin typeface="Bahnschrift" panose="020B0502040204020203" pitchFamily="34" charset="0"/>
              </a:rPr>
              <a:t>Why</a:t>
            </a:r>
            <a:r>
              <a:rPr lang="tr-TR" sz="2000" b="1" dirty="0" smtClean="0">
                <a:latin typeface="Bahnschrift" panose="020B0502040204020203" pitchFamily="34" charset="0"/>
              </a:rPr>
              <a:t> </a:t>
            </a:r>
            <a:r>
              <a:rPr lang="tr-TR" sz="2000" b="1" dirty="0" err="1" smtClean="0">
                <a:latin typeface="Bahnschrift" panose="020B0502040204020203" pitchFamily="34" charset="0"/>
              </a:rPr>
              <a:t>Bootstrap</a:t>
            </a:r>
            <a:r>
              <a:rPr lang="tr-TR" sz="2000" b="1" dirty="0">
                <a:latin typeface="Bahnschrift" panose="020B0502040204020203" pitchFamily="34" charset="0"/>
              </a:rPr>
              <a:t>?</a:t>
            </a:r>
          </a:p>
        </p:txBody>
      </p:sp>
      <p:sp>
        <p:nvSpPr>
          <p:cNvPr id="2" name="Metin kutusu 1"/>
          <p:cNvSpPr txBox="1"/>
          <p:nvPr/>
        </p:nvSpPr>
        <p:spPr>
          <a:xfrm>
            <a:off x="224289" y="1667220"/>
            <a:ext cx="10222414" cy="1877437"/>
          </a:xfrm>
          <a:prstGeom prst="rect">
            <a:avLst/>
          </a:prstGeom>
          <a:noFill/>
        </p:spPr>
        <p:txBody>
          <a:bodyPr wrap="none" rtlCol="0">
            <a:spAutoFit/>
          </a:bodyPr>
          <a:lstStyle/>
          <a:p>
            <a:r>
              <a:rPr lang="en-US" sz="1600" b="1" dirty="0"/>
              <a:t>Great grid </a:t>
            </a:r>
            <a:r>
              <a:rPr lang="en-US" sz="1600" b="1" dirty="0" smtClean="0"/>
              <a:t>system</a:t>
            </a:r>
            <a:r>
              <a:rPr lang="tr-TR" sz="1600" b="1" dirty="0" smtClean="0"/>
              <a:t>: </a:t>
            </a:r>
            <a:r>
              <a:rPr lang="en-US" sz="1600" dirty="0" smtClean="0"/>
              <a:t>Bootstrap </a:t>
            </a:r>
            <a:r>
              <a:rPr lang="en-US" sz="1600" dirty="0"/>
              <a:t>is built on responsive 12-column grids, layouts and components. Whether you need a fixed </a:t>
            </a:r>
            <a:endParaRPr lang="tr-TR" sz="1600" dirty="0" smtClean="0"/>
          </a:p>
          <a:p>
            <a:r>
              <a:rPr lang="en-US" sz="1600" dirty="0" smtClean="0"/>
              <a:t>grid </a:t>
            </a:r>
            <a:r>
              <a:rPr lang="en-US" sz="1600" dirty="0"/>
              <a:t>or a responsive, its only matter of a few changes. Offsetting &amp; Nesting of columns is also possible </a:t>
            </a:r>
            <a:endParaRPr lang="tr-TR" sz="1600" dirty="0" smtClean="0"/>
          </a:p>
          <a:p>
            <a:r>
              <a:rPr lang="en-US" sz="1600" dirty="0" smtClean="0"/>
              <a:t>in </a:t>
            </a:r>
            <a:r>
              <a:rPr lang="en-US" sz="1600" dirty="0"/>
              <a:t>both fixed and fluid width layouts</a:t>
            </a:r>
            <a:r>
              <a:rPr lang="en-US" sz="1600" dirty="0" smtClean="0"/>
              <a:t>.</a:t>
            </a:r>
            <a:endParaRPr lang="tr-TR" sz="1600" dirty="0" smtClean="0"/>
          </a:p>
          <a:p>
            <a:r>
              <a:rPr lang="en-US" sz="1600" b="1" dirty="0"/>
              <a:t>Extensive list of </a:t>
            </a:r>
            <a:r>
              <a:rPr lang="en-US" sz="1600" b="1" dirty="0" smtClean="0"/>
              <a:t>components</a:t>
            </a:r>
            <a:r>
              <a:rPr lang="tr-TR" sz="1600" b="1" dirty="0" smtClean="0"/>
              <a:t>: </a:t>
            </a:r>
            <a:r>
              <a:rPr lang="en-US" sz="1600" dirty="0" smtClean="0"/>
              <a:t>Whether </a:t>
            </a:r>
            <a:r>
              <a:rPr lang="en-US" sz="1600" dirty="0"/>
              <a:t>you need drop down menus, pagination or alert boxes, Bootstrap has got your </a:t>
            </a:r>
            <a:endParaRPr lang="tr-TR" sz="1600" dirty="0" smtClean="0"/>
          </a:p>
          <a:p>
            <a:r>
              <a:rPr lang="en-US" sz="1600" dirty="0" smtClean="0"/>
              <a:t>covered</a:t>
            </a:r>
            <a:r>
              <a:rPr lang="en-US" sz="1600" dirty="0"/>
              <a:t>. </a:t>
            </a:r>
            <a:r>
              <a:rPr lang="en-US" sz="1600" dirty="0" smtClean="0"/>
              <a:t>Styling </a:t>
            </a:r>
            <a:r>
              <a:rPr lang="en-US" sz="1600" dirty="0"/>
              <a:t>of every single </a:t>
            </a:r>
            <a:r>
              <a:rPr lang="en-US" sz="1600" dirty="0" smtClean="0"/>
              <a:t>element </a:t>
            </a:r>
            <a:r>
              <a:rPr lang="en-US" sz="1600" dirty="0"/>
              <a:t>follows a consistent theme and if you know LESS, then customizing it takes </a:t>
            </a:r>
            <a:endParaRPr lang="tr-TR" sz="1600" dirty="0" smtClean="0"/>
          </a:p>
          <a:p>
            <a:r>
              <a:rPr lang="en-US" sz="1600" dirty="0" smtClean="0"/>
              <a:t>just </a:t>
            </a:r>
            <a:r>
              <a:rPr lang="en-US" sz="1600" dirty="0"/>
              <a:t>few </a:t>
            </a:r>
            <a:r>
              <a:rPr lang="en-US" sz="1600" dirty="0" smtClean="0"/>
              <a:t>minute</a:t>
            </a:r>
            <a:r>
              <a:rPr lang="tr-TR" sz="1600" dirty="0" smtClean="0"/>
              <a:t>s.</a:t>
            </a:r>
            <a:endParaRPr lang="en-US" sz="1600" dirty="0"/>
          </a:p>
          <a:p>
            <a:endParaRPr lang="en-US" dirty="0"/>
          </a:p>
        </p:txBody>
      </p:sp>
      <p:sp>
        <p:nvSpPr>
          <p:cNvPr id="4" name="Metin kutusu 3"/>
          <p:cNvSpPr txBox="1"/>
          <p:nvPr/>
        </p:nvSpPr>
        <p:spPr>
          <a:xfrm>
            <a:off x="224289" y="3464356"/>
            <a:ext cx="4001673" cy="2585323"/>
          </a:xfrm>
          <a:prstGeom prst="rect">
            <a:avLst/>
          </a:prstGeom>
          <a:noFill/>
        </p:spPr>
        <p:txBody>
          <a:bodyPr wrap="none" rtlCol="0">
            <a:spAutoFit/>
          </a:bodyPr>
          <a:lstStyle/>
          <a:p>
            <a:r>
              <a:rPr lang="en-US" b="1" dirty="0"/>
              <a:t>Some of the components pre styled are:</a:t>
            </a:r>
          </a:p>
          <a:p>
            <a:pPr marL="285750" indent="-285750">
              <a:buFont typeface="Arial" panose="020B0604020202020204" pitchFamily="34" charset="0"/>
              <a:buChar char="•"/>
            </a:pPr>
            <a:r>
              <a:rPr lang="en-US" dirty="0"/>
              <a:t>Dropdowns</a:t>
            </a:r>
          </a:p>
          <a:p>
            <a:pPr marL="285750" indent="-285750">
              <a:buFont typeface="Arial" panose="020B0604020202020204" pitchFamily="34" charset="0"/>
              <a:buChar char="•"/>
            </a:pPr>
            <a:r>
              <a:rPr lang="en-US" dirty="0"/>
              <a:t>Button Groups</a:t>
            </a:r>
          </a:p>
          <a:p>
            <a:pPr marL="285750" indent="-285750">
              <a:buFont typeface="Arial" panose="020B0604020202020204" pitchFamily="34" charset="0"/>
              <a:buChar char="•"/>
            </a:pPr>
            <a:r>
              <a:rPr lang="en-US" dirty="0"/>
              <a:t>Navigation Bar</a:t>
            </a:r>
          </a:p>
          <a:p>
            <a:pPr marL="285750" indent="-285750">
              <a:buFont typeface="Arial" panose="020B0604020202020204" pitchFamily="34" charset="0"/>
              <a:buChar char="•"/>
            </a:pPr>
            <a:r>
              <a:rPr lang="en-US" dirty="0"/>
              <a:t>Breadcrumbs</a:t>
            </a:r>
          </a:p>
          <a:p>
            <a:pPr marL="285750" indent="-285750">
              <a:buFont typeface="Arial" panose="020B0604020202020204" pitchFamily="34" charset="0"/>
              <a:buChar char="•"/>
            </a:pPr>
            <a:r>
              <a:rPr lang="en-US" dirty="0"/>
              <a:t>Labels &amp; Badges</a:t>
            </a:r>
          </a:p>
          <a:p>
            <a:pPr marL="285750" indent="-285750">
              <a:buFont typeface="Arial" panose="020B0604020202020204" pitchFamily="34" charset="0"/>
              <a:buChar char="•"/>
            </a:pPr>
            <a:r>
              <a:rPr lang="en-US" dirty="0"/>
              <a:t>Alerts</a:t>
            </a:r>
          </a:p>
          <a:p>
            <a:pPr marL="285750" indent="-285750">
              <a:buFont typeface="Arial" panose="020B0604020202020204" pitchFamily="34" charset="0"/>
              <a:buChar char="•"/>
            </a:pPr>
            <a:r>
              <a:rPr lang="en-US" dirty="0"/>
              <a:t>Progress Bar</a:t>
            </a:r>
          </a:p>
          <a:p>
            <a:pPr marL="285750" indent="-285750">
              <a:buFont typeface="Arial" panose="020B0604020202020204" pitchFamily="34" charset="0"/>
              <a:buChar char="•"/>
            </a:pPr>
            <a:r>
              <a:rPr lang="en-US" dirty="0"/>
              <a:t>And many others.</a:t>
            </a:r>
          </a:p>
        </p:txBody>
      </p:sp>
    </p:spTree>
    <p:extLst>
      <p:ext uri="{BB962C8B-B14F-4D97-AF65-F5344CB8AC3E}">
        <p14:creationId xmlns:p14="http://schemas.microsoft.com/office/powerpoint/2010/main" val="18836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0.00312 -0.07708 " pathEditMode="relative" rAng="0" ptsTypes="AA">
                                      <p:cBhvr>
                                        <p:cTn id="6" dur="2000" fill="hold"/>
                                        <p:tgtEl>
                                          <p:spTgt spid="6"/>
                                        </p:tgtEl>
                                        <p:attrNameLst>
                                          <p:attrName>ppt_x</p:attrName>
                                          <p:attrName>ppt_y</p:attrName>
                                        </p:attrNameLst>
                                      </p:cBhvr>
                                      <p:rCtr x="156" y="-3866"/>
                                    </p:animMotion>
                                  </p:childTnLst>
                                </p:cTn>
                              </p:par>
                              <p:par>
                                <p:cTn id="7" presetID="10" presetClass="entr" presetSubtype="0" fill="hold" nodeType="withEffect">
                                  <p:stCondLst>
                                    <p:cond delay="21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16871"/>
            <a:ext cx="12192000"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tr-TR" sz="5400" b="1" dirty="0" smtClean="0">
                <a:ln w="0">
                  <a:solidFill>
                    <a:schemeClr val="bg1"/>
                  </a:solidFill>
                </a:ln>
                <a:solidFill>
                  <a:schemeClr val="bg1"/>
                </a:solidFill>
                <a:effectLst>
                  <a:glow rad="228600">
                    <a:schemeClr val="accent1">
                      <a:satMod val="175000"/>
                      <a:alpha val="40000"/>
                    </a:schemeClr>
                  </a:glow>
                </a:effectLst>
              </a:rPr>
              <a:t>FRONT-END </a:t>
            </a:r>
            <a:r>
              <a:rPr lang="en-US" sz="5400" b="1" dirty="0">
                <a:ln w="0">
                  <a:solidFill>
                    <a:schemeClr val="bg1"/>
                  </a:solidFill>
                </a:ln>
                <a:solidFill>
                  <a:schemeClr val="bg1"/>
                </a:solidFill>
                <a:effectLst>
                  <a:glow rad="228600">
                    <a:schemeClr val="accent1">
                      <a:satMod val="175000"/>
                      <a:alpha val="40000"/>
                    </a:schemeClr>
                  </a:glow>
                </a:effectLst>
              </a:rPr>
              <a:t>TECHNOLOG</a:t>
            </a:r>
            <a:r>
              <a:rPr lang="tr-TR" sz="5400" b="1" dirty="0">
                <a:ln w="0">
                  <a:solidFill>
                    <a:schemeClr val="bg1"/>
                  </a:solidFill>
                </a:ln>
                <a:solidFill>
                  <a:schemeClr val="bg1"/>
                </a:solidFill>
                <a:effectLst>
                  <a:glow rad="228600">
                    <a:schemeClr val="accent1">
                      <a:satMod val="175000"/>
                      <a:alpha val="40000"/>
                    </a:schemeClr>
                  </a:glow>
                </a:effectLst>
              </a:rPr>
              <a:t>IES</a:t>
            </a:r>
            <a:endParaRPr lang="en-US" sz="5400" b="1" dirty="0">
              <a:ln w="0">
                <a:solidFill>
                  <a:schemeClr val="bg1"/>
                </a:solidFill>
              </a:ln>
              <a:solidFill>
                <a:schemeClr val="bg1"/>
              </a:solidFill>
              <a:effectLst>
                <a:glow rad="228600">
                  <a:schemeClr val="accent1">
                    <a:satMod val="175000"/>
                    <a:alpha val="40000"/>
                  </a:schemeClr>
                </a:glow>
              </a:effectLst>
            </a:endParaRPr>
          </a:p>
        </p:txBody>
      </p:sp>
      <p:pic>
        <p:nvPicPr>
          <p:cNvPr id="7" name="Resi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5755" y="1142111"/>
            <a:ext cx="1887947" cy="1068578"/>
          </a:xfrm>
          <a:prstGeom prst="rect">
            <a:avLst/>
          </a:prstGeom>
        </p:spPr>
      </p:pic>
      <p:pic>
        <p:nvPicPr>
          <p:cNvPr id="8" name="Resim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5460" y="4869699"/>
            <a:ext cx="2714244" cy="1588631"/>
          </a:xfrm>
          <a:prstGeom prst="rect">
            <a:avLst/>
          </a:prstGeom>
        </p:spPr>
      </p:pic>
      <p:sp>
        <p:nvSpPr>
          <p:cNvPr id="11" name="Metin kutusu 10"/>
          <p:cNvSpPr txBox="1"/>
          <p:nvPr/>
        </p:nvSpPr>
        <p:spPr>
          <a:xfrm>
            <a:off x="352899" y="1476345"/>
            <a:ext cx="4829381" cy="400110"/>
          </a:xfrm>
          <a:prstGeom prst="rect">
            <a:avLst/>
          </a:prstGeom>
          <a:noFill/>
        </p:spPr>
        <p:txBody>
          <a:bodyPr wrap="square" rtlCol="0">
            <a:spAutoFit/>
          </a:bodyPr>
          <a:lstStyle/>
          <a:p>
            <a:r>
              <a:rPr lang="tr-TR" sz="2000" b="1" dirty="0" err="1" smtClean="0">
                <a:ln w="0"/>
                <a:effectLst>
                  <a:outerShdw blurRad="38100" dist="19050" dir="2700000" algn="tl" rotWithShape="0">
                    <a:schemeClr val="dk1">
                      <a:alpha val="40000"/>
                    </a:schemeClr>
                  </a:outerShdw>
                </a:effectLst>
              </a:rPr>
              <a:t>In</a:t>
            </a:r>
            <a:r>
              <a:rPr lang="tr-TR" sz="2000" b="1" dirty="0" smtClean="0">
                <a:ln w="0"/>
                <a:effectLst>
                  <a:outerShdw blurRad="38100" dist="19050" dir="2700000" algn="tl" rotWithShape="0">
                    <a:schemeClr val="dk1">
                      <a:alpha val="40000"/>
                    </a:schemeClr>
                  </a:outerShdw>
                </a:effectLst>
              </a:rPr>
              <a:t> </a:t>
            </a:r>
            <a:r>
              <a:rPr lang="tr-TR" sz="2000" b="1" dirty="0">
                <a:ln w="0"/>
                <a:effectLst>
                  <a:outerShdw blurRad="38100" dist="19050" dir="2700000" algn="tl" rotWithShape="0">
                    <a:schemeClr val="dk1">
                      <a:alpha val="40000"/>
                    </a:schemeClr>
                  </a:outerShdw>
                </a:effectLst>
              </a:rPr>
              <a:t>a </a:t>
            </a:r>
            <a:r>
              <a:rPr lang="tr-TR" sz="2000" b="1" dirty="0" err="1" smtClean="0">
                <a:ln w="0"/>
                <a:effectLst>
                  <a:outerShdw blurRad="38100" dist="19050" dir="2700000" algn="tl" rotWithShape="0">
                    <a:schemeClr val="dk1">
                      <a:alpha val="40000"/>
                    </a:schemeClr>
                  </a:outerShdw>
                </a:effectLst>
              </a:rPr>
              <a:t>nutshell</a:t>
            </a:r>
            <a:r>
              <a:rPr lang="tr-TR" sz="2000" b="1" dirty="0" smtClean="0">
                <a:ln w="0"/>
                <a:effectLst>
                  <a:outerShdw blurRad="38100" dist="19050" dir="2700000" algn="tl" rotWithShape="0">
                    <a:schemeClr val="dk1">
                      <a:alpha val="40000"/>
                    </a:schemeClr>
                  </a:outerShdw>
                </a:effectLst>
              </a:rPr>
              <a:t>,</a:t>
            </a:r>
            <a:endParaRPr lang="tr-TR" sz="2400" b="1" dirty="0">
              <a:ln w="0"/>
              <a:effectLst>
                <a:outerShdw blurRad="38100" dist="19050" dir="2700000" algn="tl" rotWithShape="0">
                  <a:schemeClr val="dk1">
                    <a:alpha val="40000"/>
                  </a:schemeClr>
                </a:outerShdw>
              </a:effectLst>
              <a:latin typeface="Bahnschrift" panose="020B0502040204020203" pitchFamily="34" charset="0"/>
            </a:endParaRPr>
          </a:p>
        </p:txBody>
      </p:sp>
      <p:sp>
        <p:nvSpPr>
          <p:cNvPr id="2" name="Metin kutusu 1"/>
          <p:cNvSpPr txBox="1"/>
          <p:nvPr/>
        </p:nvSpPr>
        <p:spPr>
          <a:xfrm>
            <a:off x="352899" y="2049638"/>
            <a:ext cx="9264844" cy="2185214"/>
          </a:xfrm>
          <a:prstGeom prst="rect">
            <a:avLst/>
          </a:prstGeom>
          <a:noFill/>
        </p:spPr>
        <p:txBody>
          <a:bodyPr wrap="square" rtlCol="0">
            <a:spAutoFit/>
          </a:bodyPr>
          <a:lstStyle/>
          <a:p>
            <a:r>
              <a:rPr lang="tr-TR" sz="1600" b="1" dirty="0" smtClean="0"/>
              <a:t>HTML:</a:t>
            </a:r>
            <a:r>
              <a:rPr lang="tr-TR" sz="1400" b="1" dirty="0" smtClean="0"/>
              <a:t> </a:t>
            </a:r>
            <a:r>
              <a:rPr lang="en-US" sz="1400" dirty="0">
                <a:solidFill>
                  <a:srgbClr val="333333"/>
                </a:solidFill>
              </a:rPr>
              <a:t>It describes how elements on a website should be laid out and provides browsers with a list of all the other files, </a:t>
            </a:r>
            <a:endParaRPr lang="tr-TR" sz="1400" dirty="0" smtClean="0">
              <a:solidFill>
                <a:srgbClr val="333333"/>
              </a:solidFill>
            </a:endParaRPr>
          </a:p>
          <a:p>
            <a:r>
              <a:rPr lang="en-US" sz="1400" dirty="0" smtClean="0">
                <a:solidFill>
                  <a:srgbClr val="333333"/>
                </a:solidFill>
              </a:rPr>
              <a:t>like </a:t>
            </a:r>
            <a:r>
              <a:rPr lang="en-US" sz="1400" dirty="0">
                <a:solidFill>
                  <a:srgbClr val="333333"/>
                </a:solidFill>
              </a:rPr>
              <a:t>CSS and JavaScript, that websites need. You can think of HTML like the blueprint of a house. </a:t>
            </a:r>
            <a:endParaRPr lang="tr-TR" sz="1400" dirty="0" smtClean="0">
              <a:solidFill>
                <a:srgbClr val="333333"/>
              </a:solidFill>
            </a:endParaRPr>
          </a:p>
          <a:p>
            <a:r>
              <a:rPr lang="en-US" sz="1400" dirty="0" smtClean="0">
                <a:solidFill>
                  <a:srgbClr val="333333"/>
                </a:solidFill>
              </a:rPr>
              <a:t>It </a:t>
            </a:r>
            <a:r>
              <a:rPr lang="en-US" sz="1400" dirty="0">
                <a:solidFill>
                  <a:srgbClr val="333333"/>
                </a:solidFill>
              </a:rPr>
              <a:t>tells you how big the rooms are and what should be inside them. But it doesn't tell you how they should look</a:t>
            </a:r>
            <a:r>
              <a:rPr lang="en-US" sz="1400" dirty="0" smtClean="0">
                <a:solidFill>
                  <a:srgbClr val="333333"/>
                </a:solidFill>
              </a:rPr>
              <a:t>.</a:t>
            </a:r>
            <a:endParaRPr lang="tr-TR" sz="1400" dirty="0" smtClean="0">
              <a:solidFill>
                <a:srgbClr val="333333"/>
              </a:solidFill>
            </a:endParaRPr>
          </a:p>
          <a:p>
            <a:endParaRPr lang="tr-TR" sz="1400" dirty="0" smtClean="0">
              <a:solidFill>
                <a:srgbClr val="333333"/>
              </a:solidFill>
            </a:endParaRPr>
          </a:p>
          <a:p>
            <a:r>
              <a:rPr lang="en-US" b="1" dirty="0"/>
              <a:t>CSS</a:t>
            </a:r>
            <a:r>
              <a:rPr lang="en-US" dirty="0" smtClean="0"/>
              <a:t>:</a:t>
            </a:r>
            <a:r>
              <a:rPr lang="tr-TR" dirty="0" smtClean="0"/>
              <a:t> </a:t>
            </a:r>
            <a:r>
              <a:rPr lang="en-US" sz="1400" dirty="0" smtClean="0"/>
              <a:t>If </a:t>
            </a:r>
            <a:r>
              <a:rPr lang="en-US" sz="1400" dirty="0"/>
              <a:t>HTML describes the layout of a house, CSS describes the look of a house. </a:t>
            </a:r>
            <a:endParaRPr lang="tr-TR" sz="1400" dirty="0" smtClean="0"/>
          </a:p>
          <a:p>
            <a:endParaRPr lang="tr-TR" sz="1400" dirty="0" smtClean="0"/>
          </a:p>
          <a:p>
            <a:r>
              <a:rPr lang="en-US" b="1" dirty="0"/>
              <a:t>JavaScript</a:t>
            </a:r>
            <a:r>
              <a:rPr lang="en-US" dirty="0" smtClean="0"/>
              <a:t>:</a:t>
            </a:r>
            <a:r>
              <a:rPr lang="tr-TR" dirty="0" smtClean="0"/>
              <a:t> </a:t>
            </a:r>
            <a:r>
              <a:rPr lang="en-US" sz="1400" dirty="0" smtClean="0"/>
              <a:t>Of </a:t>
            </a:r>
            <a:r>
              <a:rPr lang="en-US" sz="1400" dirty="0"/>
              <a:t>the big three web languages, JavaScript is the only one that's considered an actual programming language. </a:t>
            </a:r>
            <a:endParaRPr lang="tr-TR" sz="1400" dirty="0" smtClean="0"/>
          </a:p>
          <a:p>
            <a:r>
              <a:rPr lang="en-US" sz="1400" b="1" dirty="0" smtClean="0"/>
              <a:t>JavaScript </a:t>
            </a:r>
            <a:r>
              <a:rPr lang="en-US" sz="1400" b="1" dirty="0"/>
              <a:t>controls interactions on a website</a:t>
            </a:r>
            <a:r>
              <a:rPr lang="en-US" sz="1400" b="1" dirty="0" smtClean="0"/>
              <a:t>.</a:t>
            </a:r>
            <a:endParaRPr lang="tr-TR" sz="1400" b="1" dirty="0" smtClean="0"/>
          </a:p>
          <a:p>
            <a:endParaRPr lang="tr-TR" sz="1400" b="1" dirty="0" smtClean="0"/>
          </a:p>
        </p:txBody>
      </p:sp>
      <p:sp>
        <p:nvSpPr>
          <p:cNvPr id="3" name="Metin kutusu 2"/>
          <p:cNvSpPr txBox="1"/>
          <p:nvPr/>
        </p:nvSpPr>
        <p:spPr>
          <a:xfrm>
            <a:off x="352899" y="4121389"/>
            <a:ext cx="11479718" cy="861774"/>
          </a:xfrm>
          <a:prstGeom prst="rect">
            <a:avLst/>
          </a:prstGeom>
          <a:noFill/>
        </p:spPr>
        <p:txBody>
          <a:bodyPr wrap="square" rtlCol="0">
            <a:spAutoFit/>
          </a:bodyPr>
          <a:lstStyle/>
          <a:p>
            <a:r>
              <a:rPr lang="en-US" sz="1600" b="1" dirty="0"/>
              <a:t>Responsive design:</a:t>
            </a:r>
            <a:r>
              <a:rPr lang="tr-TR" sz="1600" b="1" dirty="0"/>
              <a:t> </a:t>
            </a:r>
            <a:r>
              <a:rPr lang="en-US" sz="1400" dirty="0"/>
              <a:t>Open a website and make your browser smaller. Did the page content change its layout to fit the new screen? </a:t>
            </a:r>
            <a:r>
              <a:rPr lang="en-US" sz="1400" dirty="0" smtClean="0"/>
              <a:t>That’s </a:t>
            </a:r>
            <a:r>
              <a:rPr lang="en-US" sz="1400" dirty="0"/>
              <a:t>responsive design. People expect modern websites to look great on their phones and on their laptops.</a:t>
            </a:r>
            <a:endParaRPr lang="tr-TR" sz="1400" dirty="0"/>
          </a:p>
          <a:p>
            <a:endParaRPr lang="tr-TR" dirty="0"/>
          </a:p>
        </p:txBody>
      </p:sp>
    </p:spTree>
    <p:extLst>
      <p:ext uri="{BB962C8B-B14F-4D97-AF65-F5344CB8AC3E}">
        <p14:creationId xmlns:p14="http://schemas.microsoft.com/office/powerpoint/2010/main" val="39860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16871"/>
            <a:ext cx="12191999"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tr-TR" sz="5400" b="1" dirty="0">
                <a:ln w="0">
                  <a:solidFill>
                    <a:schemeClr val="bg1"/>
                  </a:solidFill>
                </a:ln>
                <a:solidFill>
                  <a:schemeClr val="bg1"/>
                </a:solidFill>
                <a:effectLst>
                  <a:glow rad="228600">
                    <a:schemeClr val="accent1">
                      <a:satMod val="175000"/>
                      <a:alpha val="40000"/>
                    </a:schemeClr>
                  </a:glow>
                </a:effectLst>
              </a:rPr>
              <a:t>BACK-END </a:t>
            </a:r>
            <a:r>
              <a:rPr lang="en-US" sz="5400" b="1" dirty="0">
                <a:ln w="0">
                  <a:solidFill>
                    <a:schemeClr val="bg1"/>
                  </a:solidFill>
                </a:ln>
                <a:solidFill>
                  <a:schemeClr val="bg1"/>
                </a:solidFill>
                <a:effectLst>
                  <a:glow rad="228600">
                    <a:schemeClr val="accent1">
                      <a:satMod val="175000"/>
                      <a:alpha val="40000"/>
                    </a:schemeClr>
                  </a:glow>
                </a:effectLst>
              </a:rPr>
              <a:t>TECHNOLOG</a:t>
            </a:r>
            <a:r>
              <a:rPr lang="tr-TR" sz="5400" b="1" dirty="0">
                <a:ln w="0">
                  <a:solidFill>
                    <a:schemeClr val="bg1"/>
                  </a:solidFill>
                </a:ln>
                <a:solidFill>
                  <a:schemeClr val="bg1"/>
                </a:solidFill>
                <a:effectLst>
                  <a:glow rad="228600">
                    <a:schemeClr val="accent1">
                      <a:satMod val="175000"/>
                      <a:alpha val="40000"/>
                    </a:schemeClr>
                  </a:glow>
                </a:effectLst>
              </a:rPr>
              <a:t>IES</a:t>
            </a:r>
            <a:endParaRPr lang="en-US" sz="5400" b="1" dirty="0">
              <a:ln w="0">
                <a:solidFill>
                  <a:schemeClr val="bg1"/>
                </a:solidFill>
              </a:ln>
              <a:solidFill>
                <a:schemeClr val="bg1"/>
              </a:solidFill>
              <a:effectLst>
                <a:glow rad="228600">
                  <a:schemeClr val="accent1">
                    <a:satMod val="175000"/>
                    <a:alpha val="40000"/>
                  </a:schemeClr>
                </a:glow>
              </a:effectLst>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740" y="4389120"/>
            <a:ext cx="4449386" cy="2175255"/>
          </a:xfrm>
          <a:prstGeom prst="rect">
            <a:avLst/>
          </a:prstGeom>
        </p:spPr>
      </p:pic>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7292" y="5452363"/>
            <a:ext cx="750281" cy="358711"/>
          </a:xfrm>
          <a:prstGeom prst="rect">
            <a:avLst/>
          </a:prstGeom>
        </p:spPr>
      </p:pic>
      <p:sp>
        <p:nvSpPr>
          <p:cNvPr id="6" name="Metin kutusu 5"/>
          <p:cNvSpPr txBox="1"/>
          <p:nvPr/>
        </p:nvSpPr>
        <p:spPr>
          <a:xfrm>
            <a:off x="5222430" y="1087604"/>
            <a:ext cx="1820307" cy="400110"/>
          </a:xfrm>
          <a:prstGeom prst="rect">
            <a:avLst/>
          </a:prstGeom>
          <a:noFill/>
        </p:spPr>
        <p:txBody>
          <a:bodyPr wrap="none" rtlCol="0">
            <a:spAutoFit/>
          </a:bodyPr>
          <a:lstStyle/>
          <a:p>
            <a:r>
              <a:rPr lang="tr-TR" sz="2000" b="1" dirty="0" smtClean="0"/>
              <a:t>WHY ASP.NET ?</a:t>
            </a:r>
            <a:endParaRPr lang="tr-TR" sz="2000" b="1" dirty="0"/>
          </a:p>
        </p:txBody>
      </p:sp>
      <p:sp>
        <p:nvSpPr>
          <p:cNvPr id="2" name="Metin kutusu 1"/>
          <p:cNvSpPr txBox="1"/>
          <p:nvPr/>
        </p:nvSpPr>
        <p:spPr>
          <a:xfrm>
            <a:off x="1593680" y="2103173"/>
            <a:ext cx="9077806" cy="1754326"/>
          </a:xfrm>
          <a:prstGeom prst="rect">
            <a:avLst/>
          </a:prstGeom>
          <a:noFill/>
        </p:spPr>
        <p:txBody>
          <a:bodyPr wrap="none" rtlCol="0">
            <a:spAutoFit/>
          </a:bodyPr>
          <a:lstStyle/>
          <a:p>
            <a:pPr marL="285750" indent="-285750">
              <a:buFont typeface="Arial" panose="020B0604020202020204" pitchFamily="34" charset="0"/>
              <a:buChar char="•"/>
            </a:pPr>
            <a:r>
              <a:rPr lang="en-US" dirty="0"/>
              <a:t> The ASP code and HTML smoothly mix with each other to generate dynamic web pages</a:t>
            </a:r>
            <a:r>
              <a:rPr lang="en-US" dirty="0" smtClean="0"/>
              <a:t>.</a:t>
            </a:r>
            <a:endParaRPr lang="tr-TR" dirty="0" smtClean="0"/>
          </a:p>
          <a:p>
            <a:pPr marL="285750" indent="-285750">
              <a:buFont typeface="Arial" panose="020B0604020202020204" pitchFamily="34" charset="0"/>
              <a:buChar char="•"/>
            </a:pPr>
            <a:r>
              <a:rPr lang="tr-TR" dirty="0" smtClean="0"/>
              <a:t> T</a:t>
            </a:r>
            <a:r>
              <a:rPr lang="en-US" dirty="0" smtClean="0"/>
              <a:t>his </a:t>
            </a:r>
            <a:r>
              <a:rPr lang="en-US" dirty="0"/>
              <a:t>technology is purely server-side, the code has the ability to execute on the </a:t>
            </a:r>
            <a:r>
              <a:rPr lang="en-US" dirty="0" smtClean="0"/>
              <a:t>server.</a:t>
            </a:r>
            <a:r>
              <a:rPr lang="tr-TR" dirty="0" smtClean="0"/>
              <a:t> </a:t>
            </a:r>
            <a:r>
              <a:rPr lang="en-US" dirty="0" smtClean="0"/>
              <a:t>This </a:t>
            </a:r>
            <a:endParaRPr lang="tr-TR" dirty="0" smtClean="0"/>
          </a:p>
          <a:p>
            <a:r>
              <a:rPr lang="en-US" dirty="0" smtClean="0"/>
              <a:t>is </a:t>
            </a:r>
            <a:r>
              <a:rPr lang="en-US" dirty="0"/>
              <a:t>good because it actually executes before it’s actually sent to the browser</a:t>
            </a:r>
            <a:r>
              <a:rPr lang="en-US" dirty="0" smtClean="0"/>
              <a:t>.</a:t>
            </a:r>
            <a:endParaRPr lang="tr-TR" dirty="0" smtClean="0"/>
          </a:p>
          <a:p>
            <a:pPr marL="285750" indent="-285750">
              <a:buFont typeface="Arial" panose="020B0604020202020204" pitchFamily="34" charset="0"/>
              <a:buChar char="•"/>
            </a:pPr>
            <a:r>
              <a:rPr lang="en-US" b="1" dirty="0"/>
              <a:t>It allows for separation of </a:t>
            </a:r>
            <a:r>
              <a:rPr lang="en-US" b="1" dirty="0" smtClean="0"/>
              <a:t>concern</a:t>
            </a:r>
            <a:r>
              <a:rPr lang="tr-TR" b="1" dirty="0" smtClean="0"/>
              <a:t>: </a:t>
            </a:r>
            <a:r>
              <a:rPr lang="en-US" dirty="0"/>
              <a:t>This </a:t>
            </a:r>
            <a:r>
              <a:rPr lang="tr-TR" dirty="0" smtClean="0"/>
              <a:t>n</a:t>
            </a:r>
            <a:r>
              <a:rPr lang="en-US" dirty="0" smtClean="0"/>
              <a:t>-tier </a:t>
            </a:r>
            <a:r>
              <a:rPr lang="en-US" dirty="0"/>
              <a:t>architecture, </a:t>
            </a:r>
            <a:r>
              <a:rPr lang="en-US" dirty="0" smtClean="0"/>
              <a:t>has </a:t>
            </a:r>
            <a:r>
              <a:rPr lang="tr-TR" dirty="0"/>
              <a:t> </a:t>
            </a:r>
            <a:r>
              <a:rPr lang="en-US" dirty="0" smtClean="0"/>
              <a:t>interconnected </a:t>
            </a:r>
            <a:r>
              <a:rPr lang="en-US" dirty="0"/>
              <a:t>parts, and </a:t>
            </a:r>
            <a:endParaRPr lang="tr-TR" dirty="0" smtClean="0"/>
          </a:p>
          <a:p>
            <a:r>
              <a:rPr lang="en-US" dirty="0" smtClean="0"/>
              <a:t>can </a:t>
            </a:r>
            <a:r>
              <a:rPr lang="en-US" dirty="0"/>
              <a:t>handle specific development aspects of software applications.</a:t>
            </a:r>
          </a:p>
          <a:p>
            <a:endParaRPr lang="tr-TR" dirty="0"/>
          </a:p>
        </p:txBody>
      </p:sp>
    </p:spTree>
    <p:extLst>
      <p:ext uri="{BB962C8B-B14F-4D97-AF65-F5344CB8AC3E}">
        <p14:creationId xmlns:p14="http://schemas.microsoft.com/office/powerpoint/2010/main" val="226813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103239" y="16871"/>
            <a:ext cx="12295239"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tr-TR" sz="5400" b="1" dirty="0" smtClean="0">
                <a:ln w="0">
                  <a:solidFill>
                    <a:schemeClr val="bg1"/>
                  </a:solidFill>
                </a:ln>
                <a:solidFill>
                  <a:schemeClr val="bg1"/>
                </a:solidFill>
                <a:effectLst>
                  <a:glow rad="228600">
                    <a:schemeClr val="accent1">
                      <a:satMod val="175000"/>
                      <a:alpha val="40000"/>
                    </a:schemeClr>
                  </a:glow>
                </a:effectLst>
              </a:rPr>
              <a:t>BACK-END </a:t>
            </a:r>
            <a:r>
              <a:rPr lang="en-US" sz="5400" b="1" dirty="0" smtClean="0">
                <a:ln w="0">
                  <a:solidFill>
                    <a:schemeClr val="bg1"/>
                  </a:solidFill>
                </a:ln>
                <a:solidFill>
                  <a:schemeClr val="bg1"/>
                </a:solidFill>
                <a:effectLst>
                  <a:glow rad="228600">
                    <a:schemeClr val="accent1">
                      <a:satMod val="175000"/>
                      <a:alpha val="40000"/>
                    </a:schemeClr>
                  </a:glow>
                </a:effectLst>
              </a:rPr>
              <a:t>TECHNOLOG</a:t>
            </a:r>
            <a:r>
              <a:rPr lang="tr-TR" sz="5400" b="1" dirty="0" smtClean="0">
                <a:ln w="0">
                  <a:solidFill>
                    <a:schemeClr val="bg1"/>
                  </a:solidFill>
                </a:ln>
                <a:solidFill>
                  <a:schemeClr val="bg1"/>
                </a:solidFill>
                <a:effectLst>
                  <a:glow rad="228600">
                    <a:schemeClr val="accent1">
                      <a:satMod val="175000"/>
                      <a:alpha val="40000"/>
                    </a:schemeClr>
                  </a:glow>
                </a:effectLst>
              </a:rPr>
              <a:t>IES</a:t>
            </a:r>
            <a:endParaRPr lang="en-US" sz="5400" b="1" dirty="0">
              <a:ln w="0">
                <a:solidFill>
                  <a:schemeClr val="bg1"/>
                </a:solidFill>
              </a:ln>
              <a:solidFill>
                <a:schemeClr val="bg1"/>
              </a:solidFill>
              <a:effectLst>
                <a:glow rad="228600">
                  <a:schemeClr val="accent1">
                    <a:satMod val="175000"/>
                    <a:alpha val="40000"/>
                  </a:schemeClr>
                </a:glow>
              </a:effectLst>
            </a:endParaRPr>
          </a:p>
        </p:txBody>
      </p:sp>
      <p:sp>
        <p:nvSpPr>
          <p:cNvPr id="2" name="Metin kutusu 1"/>
          <p:cNvSpPr txBox="1"/>
          <p:nvPr/>
        </p:nvSpPr>
        <p:spPr>
          <a:xfrm>
            <a:off x="85344" y="1550775"/>
            <a:ext cx="6079482" cy="5232202"/>
          </a:xfrm>
          <a:prstGeom prst="rect">
            <a:avLst/>
          </a:prstGeom>
          <a:noFill/>
        </p:spPr>
        <p:txBody>
          <a:bodyPr wrap="square" rtlCol="0">
            <a:spAutoFit/>
          </a:bodyPr>
          <a:lstStyle/>
          <a:p>
            <a:pPr marL="342900" indent="-342900" algn="just">
              <a:buFont typeface="Arial" panose="020B0604020202020204" pitchFamily="34" charset="0"/>
              <a:buChar char="•"/>
            </a:pPr>
            <a:r>
              <a:rPr lang="en-US" sz="2000" b="1" dirty="0"/>
              <a:t>Better and finer security control to the whole </a:t>
            </a:r>
            <a:r>
              <a:rPr lang="en-US" sz="2000" b="1" dirty="0" smtClean="0"/>
              <a:t>system</a:t>
            </a:r>
            <a:r>
              <a:rPr lang="tr-TR" sz="2000" dirty="0" smtClean="0"/>
              <a:t>.</a:t>
            </a:r>
          </a:p>
          <a:p>
            <a:pPr algn="just"/>
            <a:endParaRPr lang="tr-TR" sz="2000" dirty="0" smtClean="0"/>
          </a:p>
          <a:p>
            <a:pPr marL="342900" indent="-342900" algn="just">
              <a:buFont typeface="Arial" panose="020B0604020202020204" pitchFamily="34" charset="0"/>
              <a:buChar char="•"/>
            </a:pPr>
            <a:r>
              <a:rPr lang="tr-TR" sz="2000" b="1" dirty="0"/>
              <a:t>I</a:t>
            </a:r>
            <a:r>
              <a:rPr lang="en-US" sz="2000" b="1" dirty="0" err="1"/>
              <a:t>ndependent</a:t>
            </a:r>
            <a:r>
              <a:rPr lang="en-US" sz="2000" b="1" dirty="0"/>
              <a:t> tier upgrading and changing without </a:t>
            </a:r>
            <a:r>
              <a:rPr lang="en-US" sz="2000" b="1" dirty="0" smtClean="0"/>
              <a:t>affecting </a:t>
            </a:r>
            <a:r>
              <a:rPr lang="en-US" sz="2000" b="1" dirty="0"/>
              <a:t>other </a:t>
            </a:r>
            <a:r>
              <a:rPr lang="en-US" sz="2000" b="1" dirty="0" smtClean="0"/>
              <a:t>tiers</a:t>
            </a:r>
            <a:r>
              <a:rPr lang="tr-TR" sz="2000" b="1" dirty="0" smtClean="0"/>
              <a:t>.</a:t>
            </a:r>
          </a:p>
          <a:p>
            <a:pPr algn="just"/>
            <a:endParaRPr lang="tr-TR" sz="2000" b="1" dirty="0" smtClean="0"/>
          </a:p>
          <a:p>
            <a:pPr marL="342900" indent="-342900" algn="just">
              <a:buFont typeface="Arial" panose="020B0604020202020204" pitchFamily="34" charset="0"/>
              <a:buChar char="•"/>
            </a:pPr>
            <a:r>
              <a:rPr lang="en-US" sz="2000" b="1" dirty="0"/>
              <a:t>More efficient </a:t>
            </a:r>
            <a:r>
              <a:rPr lang="en-US" sz="2000" b="1" dirty="0" smtClean="0"/>
              <a:t>development</a:t>
            </a:r>
            <a:r>
              <a:rPr lang="tr-TR" sz="2000" b="1" dirty="0" smtClean="0"/>
              <a:t>.</a:t>
            </a:r>
          </a:p>
          <a:p>
            <a:pPr algn="just"/>
            <a:endParaRPr lang="tr-TR" sz="2000" dirty="0" smtClean="0"/>
          </a:p>
          <a:p>
            <a:pPr marL="342900" indent="-342900" algn="just">
              <a:buFont typeface="Arial" panose="020B0604020202020204" pitchFamily="34" charset="0"/>
              <a:buChar char="•"/>
            </a:pPr>
            <a:r>
              <a:rPr lang="en-US" sz="2000" b="1" dirty="0"/>
              <a:t>Easy to </a:t>
            </a:r>
            <a:r>
              <a:rPr lang="en-US" sz="2000" b="1" dirty="0" smtClean="0"/>
              <a:t>reuse</a:t>
            </a:r>
            <a:r>
              <a:rPr lang="tr-TR" sz="2000" b="1" dirty="0" smtClean="0"/>
              <a:t>.</a:t>
            </a:r>
          </a:p>
          <a:p>
            <a:pPr marL="342900" indent="-342900" algn="just">
              <a:buFont typeface="Arial" panose="020B0604020202020204" pitchFamily="34" charset="0"/>
              <a:buChar char="•"/>
            </a:pPr>
            <a:endParaRPr lang="tr-TR" sz="2000" b="1" dirty="0" smtClean="0"/>
          </a:p>
          <a:p>
            <a:pPr marL="342900" indent="-342900" algn="just">
              <a:buFont typeface="Arial" panose="020B0604020202020204" pitchFamily="34" charset="0"/>
              <a:buChar char="•"/>
            </a:pPr>
            <a:r>
              <a:rPr lang="en-US" sz="2000" b="1" dirty="0"/>
              <a:t>Easy to </a:t>
            </a:r>
            <a:r>
              <a:rPr lang="en-US" sz="2000" b="1" dirty="0" smtClean="0"/>
              <a:t>manage</a:t>
            </a:r>
            <a:r>
              <a:rPr lang="tr-TR" sz="2000" dirty="0" smtClean="0"/>
              <a:t>.</a:t>
            </a:r>
            <a:endParaRPr lang="en-US" sz="2000" dirty="0"/>
          </a:p>
          <a:p>
            <a:pPr algn="just"/>
            <a:endParaRPr lang="tr-TR" sz="2800" dirty="0"/>
          </a:p>
          <a:p>
            <a:pPr algn="just"/>
            <a:endParaRPr lang="en-US" sz="2400" dirty="0"/>
          </a:p>
          <a:p>
            <a:pPr algn="just"/>
            <a:endParaRPr lang="tr-TR" sz="2400" dirty="0"/>
          </a:p>
          <a:p>
            <a:pPr marL="342900" indent="-342900" algn="just">
              <a:buFont typeface="Arial" panose="020B0604020202020204" pitchFamily="34" charset="0"/>
              <a:buChar char="•"/>
            </a:pPr>
            <a:endParaRPr lang="en-US" sz="2000" dirty="0"/>
          </a:p>
          <a:p>
            <a:endParaRPr lang="tr-TR" dirty="0"/>
          </a:p>
        </p:txBody>
      </p:sp>
      <p:sp>
        <p:nvSpPr>
          <p:cNvPr id="3" name="Metin kutusu 2"/>
          <p:cNvSpPr txBox="1"/>
          <p:nvPr/>
        </p:nvSpPr>
        <p:spPr>
          <a:xfrm>
            <a:off x="4468279" y="1067555"/>
            <a:ext cx="3328604" cy="400110"/>
          </a:xfrm>
          <a:prstGeom prst="rect">
            <a:avLst/>
          </a:prstGeom>
          <a:noFill/>
        </p:spPr>
        <p:txBody>
          <a:bodyPr wrap="none" rtlCol="0">
            <a:spAutoFit/>
          </a:bodyPr>
          <a:lstStyle/>
          <a:p>
            <a:r>
              <a:rPr lang="tr-TR" sz="2000" b="1" dirty="0" smtClean="0"/>
              <a:t>WHY N-TIER ARCHITECTURE ?</a:t>
            </a:r>
            <a:endParaRPr lang="tr-TR" sz="2000" b="1" dirty="0"/>
          </a:p>
        </p:txBody>
      </p:sp>
      <p:pic>
        <p:nvPicPr>
          <p:cNvPr id="11" name="Resi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504" y="1595019"/>
            <a:ext cx="4748617" cy="3843031"/>
          </a:xfrm>
          <a:prstGeom prst="rect">
            <a:avLst/>
          </a:prstGeom>
        </p:spPr>
      </p:pic>
    </p:spTree>
    <p:extLst>
      <p:ext uri="{BB962C8B-B14F-4D97-AF65-F5344CB8AC3E}">
        <p14:creationId xmlns:p14="http://schemas.microsoft.com/office/powerpoint/2010/main" val="259118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1000"/>
                                        <p:tgtEl>
                                          <p:spTgt spid="2">
                                            <p:txEl>
                                              <p:pRg st="8" end="8"/>
                                            </p:txEl>
                                          </p:spTgt>
                                        </p:tgtEl>
                                      </p:cBhvr>
                                    </p:animEffect>
                                    <p:anim calcmode="lin" valueType="num">
                                      <p:cBhvr>
                                        <p:cTn id="36"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16871"/>
            <a:ext cx="12192000"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tr-TR" sz="5400" b="1" dirty="0">
                <a:ln w="0">
                  <a:solidFill>
                    <a:schemeClr val="bg1"/>
                  </a:solidFill>
                </a:ln>
                <a:solidFill>
                  <a:schemeClr val="bg1"/>
                </a:solidFill>
                <a:effectLst>
                  <a:glow rad="228600">
                    <a:schemeClr val="accent1">
                      <a:satMod val="175000"/>
                      <a:alpha val="40000"/>
                    </a:schemeClr>
                  </a:glow>
                </a:effectLst>
              </a:rPr>
              <a:t>BACK-END </a:t>
            </a:r>
            <a:r>
              <a:rPr lang="en-US" sz="5400" b="1" dirty="0">
                <a:ln w="0">
                  <a:solidFill>
                    <a:schemeClr val="bg1"/>
                  </a:solidFill>
                </a:ln>
                <a:solidFill>
                  <a:schemeClr val="bg1"/>
                </a:solidFill>
                <a:effectLst>
                  <a:glow rad="228600">
                    <a:schemeClr val="accent1">
                      <a:satMod val="175000"/>
                      <a:alpha val="40000"/>
                    </a:schemeClr>
                  </a:glow>
                </a:effectLst>
              </a:rPr>
              <a:t>TECHNOLOG</a:t>
            </a:r>
            <a:r>
              <a:rPr lang="tr-TR" sz="5400" b="1" dirty="0">
                <a:ln w="0">
                  <a:solidFill>
                    <a:schemeClr val="bg1"/>
                  </a:solidFill>
                </a:ln>
                <a:solidFill>
                  <a:schemeClr val="bg1"/>
                </a:solidFill>
                <a:effectLst>
                  <a:glow rad="228600">
                    <a:schemeClr val="accent1">
                      <a:satMod val="175000"/>
                      <a:alpha val="40000"/>
                    </a:schemeClr>
                  </a:glow>
                </a:effectLst>
              </a:rPr>
              <a:t>IES</a:t>
            </a:r>
            <a:endParaRPr lang="en-US" sz="5400" b="1" dirty="0">
              <a:ln w="0">
                <a:solidFill>
                  <a:schemeClr val="bg1"/>
                </a:solidFill>
              </a:ln>
              <a:solidFill>
                <a:schemeClr val="bg1"/>
              </a:solidFill>
              <a:effectLst>
                <a:glow rad="228600">
                  <a:schemeClr val="accent1">
                    <a:satMod val="175000"/>
                    <a:alpha val="40000"/>
                  </a:schemeClr>
                </a:glow>
              </a:effectLst>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614" y="4333304"/>
            <a:ext cx="4805934" cy="2238184"/>
          </a:xfrm>
          <a:prstGeom prst="rect">
            <a:avLst/>
          </a:prstGeom>
        </p:spPr>
      </p:pic>
      <p:cxnSp>
        <p:nvCxnSpPr>
          <p:cNvPr id="4" name="Düz Bağlayıcı 3"/>
          <p:cNvCxnSpPr/>
          <p:nvPr/>
        </p:nvCxnSpPr>
        <p:spPr>
          <a:xfrm>
            <a:off x="6339840" y="4828032"/>
            <a:ext cx="2023872" cy="12557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Düz Bağlayıcı 7"/>
          <p:cNvCxnSpPr/>
          <p:nvPr/>
        </p:nvCxnSpPr>
        <p:spPr>
          <a:xfrm flipH="1">
            <a:off x="6339840" y="4828032"/>
            <a:ext cx="2023872" cy="12557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Metin kutusu 8"/>
          <p:cNvSpPr txBox="1"/>
          <p:nvPr/>
        </p:nvSpPr>
        <p:spPr>
          <a:xfrm>
            <a:off x="4730594" y="1034819"/>
            <a:ext cx="2803973" cy="400110"/>
          </a:xfrm>
          <a:prstGeom prst="rect">
            <a:avLst/>
          </a:prstGeom>
          <a:noFill/>
        </p:spPr>
        <p:txBody>
          <a:bodyPr wrap="none" rtlCol="0">
            <a:spAutoFit/>
          </a:bodyPr>
          <a:lstStyle/>
          <a:p>
            <a:r>
              <a:rPr lang="tr-TR" sz="2000" b="1" dirty="0" smtClean="0">
                <a:solidFill>
                  <a:schemeClr val="tx2"/>
                </a:solidFill>
              </a:rPr>
              <a:t>PHP has not used. WHY?</a:t>
            </a:r>
            <a:endParaRPr lang="tr-TR" sz="2000" b="1" dirty="0">
              <a:solidFill>
                <a:schemeClr val="tx2"/>
              </a:solidFill>
            </a:endParaRPr>
          </a:p>
        </p:txBody>
      </p:sp>
      <p:sp>
        <p:nvSpPr>
          <p:cNvPr id="10" name="Metin kutusu 9"/>
          <p:cNvSpPr txBox="1"/>
          <p:nvPr/>
        </p:nvSpPr>
        <p:spPr>
          <a:xfrm>
            <a:off x="212960" y="1431202"/>
            <a:ext cx="11839239" cy="2585323"/>
          </a:xfrm>
          <a:prstGeom prst="rect">
            <a:avLst/>
          </a:prstGeom>
          <a:noFill/>
        </p:spPr>
        <p:txBody>
          <a:bodyPr wrap="square" rtlCol="0">
            <a:spAutoFit/>
          </a:bodyPr>
          <a:lstStyle/>
          <a:p>
            <a:r>
              <a:rPr lang="en-US" b="1" dirty="0">
                <a:solidFill>
                  <a:schemeClr val="tx2"/>
                </a:solidFill>
              </a:rPr>
              <a:t>Security:</a:t>
            </a:r>
            <a:r>
              <a:rPr lang="en-US" dirty="0">
                <a:solidFill>
                  <a:schemeClr val="tx2"/>
                </a:solidFill>
              </a:rPr>
              <a:t> Since it is open sourced, so all people can see the source code, </a:t>
            </a:r>
            <a:r>
              <a:rPr lang="en-US" dirty="0" smtClean="0">
                <a:solidFill>
                  <a:schemeClr val="tx2"/>
                </a:solidFill>
              </a:rPr>
              <a:t>if </a:t>
            </a:r>
            <a:r>
              <a:rPr lang="en-US" dirty="0">
                <a:solidFill>
                  <a:schemeClr val="tx2"/>
                </a:solidFill>
              </a:rPr>
              <a:t>there are bugs in the source code of </a:t>
            </a:r>
            <a:r>
              <a:rPr lang="tr-TR" dirty="0" smtClean="0">
                <a:solidFill>
                  <a:schemeClr val="tx2"/>
                </a:solidFill>
              </a:rPr>
              <a:t>web-site </a:t>
            </a:r>
            <a:r>
              <a:rPr lang="tr-TR" dirty="0" err="1" smtClean="0">
                <a:solidFill>
                  <a:schemeClr val="tx2"/>
                </a:solidFill>
              </a:rPr>
              <a:t>development</a:t>
            </a:r>
            <a:r>
              <a:rPr lang="en-US" dirty="0" smtClean="0">
                <a:solidFill>
                  <a:schemeClr val="tx2"/>
                </a:solidFill>
              </a:rPr>
              <a:t>, </a:t>
            </a:r>
            <a:r>
              <a:rPr lang="en-US" dirty="0">
                <a:solidFill>
                  <a:schemeClr val="tx2"/>
                </a:solidFill>
              </a:rPr>
              <a:t>it can be used by people to explore the weakness of PHP</a:t>
            </a:r>
            <a:r>
              <a:rPr lang="en-US" dirty="0" smtClean="0">
                <a:solidFill>
                  <a:schemeClr val="tx2"/>
                </a:solidFill>
              </a:rPr>
              <a:t>.</a:t>
            </a:r>
            <a:endParaRPr lang="tr-TR" dirty="0" smtClean="0">
              <a:solidFill>
                <a:schemeClr val="tx2"/>
              </a:solidFill>
            </a:endParaRPr>
          </a:p>
          <a:p>
            <a:endParaRPr lang="tr-TR" dirty="0" smtClean="0">
              <a:solidFill>
                <a:schemeClr val="tx2"/>
              </a:solidFill>
            </a:endParaRPr>
          </a:p>
          <a:p>
            <a:r>
              <a:rPr lang="en-US" b="1" dirty="0">
                <a:solidFill>
                  <a:schemeClr val="tx2"/>
                </a:solidFill>
              </a:rPr>
              <a:t>PHP Framework has a Bad Error Handling </a:t>
            </a:r>
            <a:r>
              <a:rPr lang="en-US" b="1" dirty="0" smtClean="0">
                <a:solidFill>
                  <a:schemeClr val="tx2"/>
                </a:solidFill>
              </a:rPr>
              <a:t>Method</a:t>
            </a:r>
            <a:r>
              <a:rPr lang="tr-TR" b="1" dirty="0" smtClean="0">
                <a:solidFill>
                  <a:schemeClr val="tx2"/>
                </a:solidFill>
              </a:rPr>
              <a:t>:</a:t>
            </a:r>
            <a:r>
              <a:rPr lang="en-US" b="1" dirty="0" smtClean="0">
                <a:solidFill>
                  <a:schemeClr val="tx2"/>
                </a:solidFill>
              </a:rPr>
              <a:t> </a:t>
            </a:r>
            <a:r>
              <a:rPr lang="en-US" dirty="0">
                <a:solidFill>
                  <a:schemeClr val="tx2"/>
                </a:solidFill>
              </a:rPr>
              <a:t>This is not the proper solution for PHP Developers, so it is a problem with the PHP Developer</a:t>
            </a:r>
            <a:r>
              <a:rPr lang="en-US" dirty="0" smtClean="0">
                <a:solidFill>
                  <a:schemeClr val="tx2"/>
                </a:solidFill>
              </a:rPr>
              <a:t>.</a:t>
            </a:r>
            <a:endParaRPr lang="tr-TR" dirty="0" smtClean="0">
              <a:solidFill>
                <a:schemeClr val="tx2"/>
              </a:solidFill>
            </a:endParaRPr>
          </a:p>
          <a:p>
            <a:endParaRPr lang="tr-TR" dirty="0">
              <a:solidFill>
                <a:schemeClr val="tx2"/>
              </a:solidFill>
            </a:endParaRPr>
          </a:p>
          <a:p>
            <a:r>
              <a:rPr lang="tr-TR" dirty="0" err="1" smtClean="0">
                <a:solidFill>
                  <a:schemeClr val="tx2"/>
                </a:solidFill>
              </a:rPr>
              <a:t>We</a:t>
            </a:r>
            <a:r>
              <a:rPr lang="tr-TR" dirty="0" smtClean="0">
                <a:solidFill>
                  <a:schemeClr val="tx2"/>
                </a:solidFill>
              </a:rPr>
              <a:t> </a:t>
            </a:r>
            <a:r>
              <a:rPr lang="tr-TR" dirty="0" err="1" smtClean="0">
                <a:solidFill>
                  <a:schemeClr val="tx2"/>
                </a:solidFill>
              </a:rPr>
              <a:t>have</a:t>
            </a:r>
            <a:r>
              <a:rPr lang="tr-TR" dirty="0" smtClean="0">
                <a:solidFill>
                  <a:schemeClr val="tx2"/>
                </a:solidFill>
              </a:rPr>
              <a:t> </a:t>
            </a:r>
            <a:r>
              <a:rPr lang="tr-TR" dirty="0" err="1" smtClean="0">
                <a:solidFill>
                  <a:schemeClr val="tx2"/>
                </a:solidFill>
              </a:rPr>
              <a:t>never</a:t>
            </a:r>
            <a:r>
              <a:rPr lang="tr-TR" dirty="0" smtClean="0">
                <a:solidFill>
                  <a:schemeClr val="tx2"/>
                </a:solidFill>
              </a:rPr>
              <a:t> </a:t>
            </a:r>
            <a:r>
              <a:rPr lang="tr-TR" dirty="0" err="1" smtClean="0">
                <a:solidFill>
                  <a:schemeClr val="tx2"/>
                </a:solidFill>
              </a:rPr>
              <a:t>experinced</a:t>
            </a:r>
            <a:r>
              <a:rPr lang="tr-TR" dirty="0" smtClean="0">
                <a:solidFill>
                  <a:schemeClr val="tx2"/>
                </a:solidFill>
              </a:rPr>
              <a:t> </a:t>
            </a:r>
            <a:r>
              <a:rPr lang="tr-TR" dirty="0" err="1" smtClean="0">
                <a:solidFill>
                  <a:schemeClr val="tx2"/>
                </a:solidFill>
              </a:rPr>
              <a:t>using</a:t>
            </a:r>
            <a:r>
              <a:rPr lang="tr-TR" dirty="0" smtClean="0">
                <a:solidFill>
                  <a:schemeClr val="tx2"/>
                </a:solidFill>
              </a:rPr>
              <a:t> PHP.</a:t>
            </a:r>
            <a:endParaRPr lang="en-US" dirty="0">
              <a:solidFill>
                <a:schemeClr val="tx2"/>
              </a:solidFill>
            </a:endParaRPr>
          </a:p>
          <a:p>
            <a:endParaRPr lang="tr-TR" dirty="0" smtClean="0">
              <a:solidFill>
                <a:schemeClr val="tx2"/>
              </a:solidFill>
            </a:endParaRPr>
          </a:p>
          <a:p>
            <a:endParaRPr lang="tr-TR" dirty="0">
              <a:solidFill>
                <a:schemeClr val="tx2"/>
              </a:solidFill>
            </a:endParaRPr>
          </a:p>
        </p:txBody>
      </p:sp>
    </p:spTree>
    <p:extLst>
      <p:ext uri="{BB962C8B-B14F-4D97-AF65-F5344CB8AC3E}">
        <p14:creationId xmlns:p14="http://schemas.microsoft.com/office/powerpoint/2010/main" val="178860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406" y="1964825"/>
            <a:ext cx="4629152" cy="2603898"/>
          </a:xfrm>
          <a:prstGeom prst="rect">
            <a:avLst/>
          </a:prstGeom>
        </p:spPr>
      </p:pic>
      <p:sp>
        <p:nvSpPr>
          <p:cNvPr id="5" name="Rectangle 3"/>
          <p:cNvSpPr/>
          <p:nvPr/>
        </p:nvSpPr>
        <p:spPr>
          <a:xfrm>
            <a:off x="0" y="16871"/>
            <a:ext cx="12192000"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tr-TR" sz="5400" b="1" dirty="0" smtClean="0">
                <a:ln w="0">
                  <a:solidFill>
                    <a:schemeClr val="bg1"/>
                  </a:solidFill>
                </a:ln>
                <a:solidFill>
                  <a:schemeClr val="bg1"/>
                </a:solidFill>
                <a:effectLst>
                  <a:glow rad="228600">
                    <a:schemeClr val="accent1">
                      <a:satMod val="175000"/>
                      <a:alpha val="40000"/>
                    </a:schemeClr>
                  </a:glow>
                </a:effectLst>
              </a:rPr>
              <a:t>WEB SERVICES</a:t>
            </a:r>
            <a:endParaRPr lang="en-US" sz="5400" b="1" dirty="0">
              <a:ln w="0">
                <a:solidFill>
                  <a:schemeClr val="bg1"/>
                </a:solidFill>
              </a:ln>
              <a:solidFill>
                <a:schemeClr val="bg1"/>
              </a:solidFill>
              <a:effectLst>
                <a:glow rad="228600">
                  <a:schemeClr val="accent1">
                    <a:satMod val="175000"/>
                    <a:alpha val="40000"/>
                  </a:schemeClr>
                </a:glow>
              </a:effectLst>
            </a:endParaRPr>
          </a:p>
        </p:txBody>
      </p:sp>
      <p:sp>
        <p:nvSpPr>
          <p:cNvPr id="2" name="Metin kutusu 1"/>
          <p:cNvSpPr txBox="1"/>
          <p:nvPr/>
        </p:nvSpPr>
        <p:spPr>
          <a:xfrm>
            <a:off x="441703" y="1675094"/>
            <a:ext cx="3333884" cy="3693319"/>
          </a:xfrm>
          <a:prstGeom prst="rect">
            <a:avLst/>
          </a:prstGeom>
          <a:noFill/>
        </p:spPr>
        <p:txBody>
          <a:bodyPr wrap="square" rtlCol="0">
            <a:spAutoFit/>
          </a:bodyPr>
          <a:lstStyle/>
          <a:p>
            <a:pPr marL="285750" indent="-285750">
              <a:buFont typeface="Arial" panose="020B0604020202020204" pitchFamily="34" charset="0"/>
              <a:buChar char="•"/>
            </a:pPr>
            <a:r>
              <a:rPr lang="tr-TR" sz="2400" b="1" dirty="0" smtClean="0"/>
              <a:t>Google </a:t>
            </a:r>
            <a:r>
              <a:rPr lang="tr-TR" sz="2400" b="1" dirty="0" err="1" smtClean="0"/>
              <a:t>Map</a:t>
            </a:r>
            <a:r>
              <a:rPr lang="tr-TR" sz="2400" b="1" dirty="0" smtClean="0"/>
              <a:t>: </a:t>
            </a:r>
            <a:r>
              <a:rPr lang="en-US" sz="2400" dirty="0" smtClean="0"/>
              <a:t>The </a:t>
            </a:r>
            <a:r>
              <a:rPr lang="en-US" sz="2400" dirty="0"/>
              <a:t>Google Maps Platform web services are a collection of HTTP interfaces </a:t>
            </a:r>
            <a:r>
              <a:rPr lang="en-US" sz="2400" dirty="0" smtClean="0"/>
              <a:t>to</a:t>
            </a:r>
            <a:r>
              <a:rPr lang="tr-TR" sz="2400" dirty="0" smtClean="0"/>
              <a:t> </a:t>
            </a:r>
            <a:r>
              <a:rPr lang="en-US" sz="2400" dirty="0" smtClean="0"/>
              <a:t>Google </a:t>
            </a:r>
            <a:r>
              <a:rPr lang="en-US" sz="2400" dirty="0"/>
              <a:t>services providing </a:t>
            </a:r>
            <a:r>
              <a:rPr lang="tr-TR" sz="2400" dirty="0"/>
              <a:t> </a:t>
            </a:r>
            <a:r>
              <a:rPr lang="en-US" sz="2400" dirty="0" smtClean="0"/>
              <a:t>geographic </a:t>
            </a:r>
            <a:r>
              <a:rPr lang="en-US" sz="2400" dirty="0"/>
              <a:t>data for your maps applications</a:t>
            </a:r>
            <a:r>
              <a:rPr lang="en-US" sz="2400" dirty="0" smtClean="0"/>
              <a:t>.</a:t>
            </a:r>
            <a:endParaRPr lang="tr-TR" sz="2400" dirty="0" smtClean="0"/>
          </a:p>
          <a:p>
            <a:r>
              <a:rPr lang="en-US" b="1" dirty="0"/>
              <a:t> </a:t>
            </a:r>
            <a:endParaRPr lang="tr-TR" b="1" dirty="0"/>
          </a:p>
        </p:txBody>
      </p:sp>
      <p:pic>
        <p:nvPicPr>
          <p:cNvPr id="12" name="Resi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358" y="1964825"/>
            <a:ext cx="4352205" cy="3264154"/>
          </a:xfrm>
          <a:prstGeom prst="rect">
            <a:avLst/>
          </a:prstGeom>
        </p:spPr>
      </p:pic>
    </p:spTree>
    <p:extLst>
      <p:ext uri="{BB962C8B-B14F-4D97-AF65-F5344CB8AC3E}">
        <p14:creationId xmlns:p14="http://schemas.microsoft.com/office/powerpoint/2010/main" val="274010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46447" y="2843408"/>
            <a:ext cx="5016118" cy="707886"/>
          </a:xfrm>
          <a:prstGeom prst="rect">
            <a:avLst/>
          </a:prstGeom>
          <a:noFill/>
        </p:spPr>
        <p:txBody>
          <a:bodyPr wrap="none" lIns="91440" tIns="45720" rIns="91440" bIns="45720" anchor="ctr">
            <a:spAutoFit/>
          </a:bodyPr>
          <a:lstStyle/>
          <a:p>
            <a:pPr algn="ctr"/>
            <a:r>
              <a:rPr lang="tr-TR" sz="4000" dirty="0" smtClean="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rPr>
              <a:t>SIMILAR APPLICATIONS</a:t>
            </a:r>
            <a:endParaRPr lang="en-US" sz="4000" b="0" cap="none" spc="0" dirty="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endParaRPr>
          </a:p>
        </p:txBody>
      </p:sp>
      <p:sp>
        <p:nvSpPr>
          <p:cNvPr id="7" name="Metin kutusu 6"/>
          <p:cNvSpPr txBox="1"/>
          <p:nvPr/>
        </p:nvSpPr>
        <p:spPr>
          <a:xfrm>
            <a:off x="2974848" y="3551294"/>
            <a:ext cx="6990247" cy="646331"/>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A Dynamic Web Application within an</a:t>
            </a:r>
            <a:r>
              <a:rPr lang="tr-TR" dirty="0">
                <a:solidFill>
                  <a:schemeClr val="bg1"/>
                </a:solidFill>
                <a:effectLst>
                  <a:outerShdw blurRad="38100" dist="38100" dir="2700000" algn="tl">
                    <a:srgbClr val="000000">
                      <a:alpha val="43137"/>
                    </a:srgbClr>
                  </a:outerShdw>
                </a:effectLst>
              </a:rPr>
              <a:t> n-</a:t>
            </a:r>
            <a:r>
              <a:rPr lang="tr-TR" dirty="0" err="1">
                <a:solidFill>
                  <a:schemeClr val="bg1"/>
                </a:solidFill>
                <a:effectLst>
                  <a:outerShdw blurRad="38100" dist="38100" dir="2700000" algn="tl">
                    <a:srgbClr val="000000">
                      <a:alpha val="43137"/>
                    </a:srgbClr>
                  </a:outerShdw>
                </a:effectLst>
              </a:rPr>
              <a:t>tier</a:t>
            </a:r>
            <a:r>
              <a:rPr lang="tr-TR" dirty="0">
                <a:solidFill>
                  <a:schemeClr val="bg1"/>
                </a:solidFill>
                <a:effectLst>
                  <a:outerShdw blurRad="38100" dist="38100" dir="2700000" algn="tl">
                    <a:srgbClr val="000000">
                      <a:alpha val="43137"/>
                    </a:srgbClr>
                  </a:outerShdw>
                </a:effectLst>
              </a:rPr>
              <a:t> Architecture: a Multi-Source</a:t>
            </a:r>
          </a:p>
          <a:p>
            <a:r>
              <a:rPr lang="tr-TR" dirty="0">
                <a:solidFill>
                  <a:schemeClr val="bg1"/>
                </a:solidFill>
                <a:effectLst>
                  <a:outerShdw blurRad="38100" dist="38100" dir="2700000" algn="tl">
                    <a:srgbClr val="000000">
                      <a:alpha val="43137"/>
                    </a:srgbClr>
                  </a:outerShdw>
                </a:effectLst>
              </a:rPr>
              <a:t>Information </a:t>
            </a:r>
            <a:r>
              <a:rPr lang="tr-TR" dirty="0" err="1">
                <a:solidFill>
                  <a:schemeClr val="bg1"/>
                </a:solidFill>
                <a:effectLst>
                  <a:outerShdw blurRad="38100" dist="38100" dir="2700000" algn="tl">
                    <a:srgbClr val="000000">
                      <a:alpha val="43137"/>
                    </a:srgbClr>
                  </a:outerShdw>
                </a:effectLst>
              </a:rPr>
              <a:t>System</a:t>
            </a:r>
            <a:r>
              <a:rPr lang="tr-TR" dirty="0">
                <a:solidFill>
                  <a:schemeClr val="bg1"/>
                </a:solidFill>
                <a:effectLst>
                  <a:outerShdw blurRad="38100" dist="38100" dir="2700000" algn="tl">
                    <a:srgbClr val="000000">
                      <a:alpha val="43137"/>
                    </a:srgbClr>
                  </a:outerShdw>
                </a:effectLst>
              </a:rPr>
              <a:t> </a:t>
            </a:r>
            <a:r>
              <a:rPr lang="tr-TR" dirty="0" err="1">
                <a:solidFill>
                  <a:schemeClr val="bg1"/>
                </a:solidFill>
                <a:effectLst>
                  <a:outerShdw blurRad="38100" dist="38100" dir="2700000" algn="tl">
                    <a:srgbClr val="000000">
                      <a:alpha val="43137"/>
                    </a:srgbClr>
                  </a:outerShdw>
                </a:effectLst>
              </a:rPr>
              <a:t>for</a:t>
            </a:r>
            <a:r>
              <a:rPr lang="tr-TR" dirty="0">
                <a:solidFill>
                  <a:schemeClr val="bg1"/>
                </a:solidFill>
                <a:effectLst>
                  <a:outerShdw blurRad="38100" dist="38100" dir="2700000" algn="tl">
                    <a:srgbClr val="000000">
                      <a:alpha val="43137"/>
                    </a:srgbClr>
                  </a:outerShdw>
                </a:effectLst>
              </a:rPr>
              <a:t> </a:t>
            </a:r>
            <a:r>
              <a:rPr lang="tr-TR" dirty="0" err="1">
                <a:solidFill>
                  <a:schemeClr val="bg1"/>
                </a:solidFill>
                <a:effectLst>
                  <a:outerShdw blurRad="38100" dist="38100" dir="2700000" algn="tl">
                    <a:srgbClr val="000000">
                      <a:alpha val="43137"/>
                    </a:srgbClr>
                  </a:outerShdw>
                </a:effectLst>
              </a:rPr>
              <a:t>End-Stage</a:t>
            </a:r>
            <a:r>
              <a:rPr lang="tr-TR" dirty="0">
                <a:solidFill>
                  <a:schemeClr val="bg1"/>
                </a:solidFill>
                <a:effectLst>
                  <a:outerShdw blurRad="38100" dist="38100" dir="2700000" algn="tl">
                    <a:srgbClr val="000000">
                      <a:alpha val="43137"/>
                    </a:srgbClr>
                  </a:outerShdw>
                </a:effectLst>
              </a:rPr>
              <a:t> </a:t>
            </a:r>
            <a:r>
              <a:rPr lang="tr-TR" dirty="0" err="1">
                <a:solidFill>
                  <a:schemeClr val="bg1"/>
                </a:solidFill>
                <a:effectLst>
                  <a:outerShdw blurRad="38100" dist="38100" dir="2700000" algn="tl">
                    <a:srgbClr val="000000">
                      <a:alpha val="43137"/>
                    </a:srgbClr>
                  </a:outerShdw>
                </a:effectLst>
              </a:rPr>
              <a:t>Renal</a:t>
            </a:r>
            <a:r>
              <a:rPr lang="tr-TR" dirty="0">
                <a:solidFill>
                  <a:schemeClr val="bg1"/>
                </a:solidFill>
                <a:effectLst>
                  <a:outerShdw blurRad="38100" dist="38100" dir="2700000" algn="tl">
                    <a:srgbClr val="000000">
                      <a:alpha val="43137"/>
                    </a:srgbClr>
                  </a:outerShdw>
                </a:effectLst>
              </a:rPr>
              <a:t> </a:t>
            </a:r>
            <a:r>
              <a:rPr lang="tr-TR" dirty="0" err="1">
                <a:solidFill>
                  <a:schemeClr val="bg1"/>
                </a:solidFill>
                <a:effectLst>
                  <a:outerShdw blurRad="38100" dist="38100" dir="2700000" algn="tl">
                    <a:srgbClr val="000000">
                      <a:alpha val="43137"/>
                    </a:srgbClr>
                  </a:outerShdw>
                </a:effectLst>
              </a:rPr>
              <a:t>Disease</a:t>
            </a:r>
            <a:endParaRPr lang="en-US" sz="4000" dirty="0">
              <a:ln w="0">
                <a:solidFill>
                  <a:schemeClr val="bg1"/>
                </a:solidFill>
              </a:ln>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097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8.33333E-7 -3.7037E-6 L -0.00104 -0.06805 " pathEditMode="relative" rAng="0" ptsTypes="AA">
                                      <p:cBhvr>
                                        <p:cTn id="6" dur="2000" fill="hold"/>
                                        <p:tgtEl>
                                          <p:spTgt spid="4"/>
                                        </p:tgtEl>
                                        <p:attrNameLst>
                                          <p:attrName>ppt_x</p:attrName>
                                          <p:attrName>ppt_y</p:attrName>
                                        </p:attrNameLst>
                                      </p:cBhvr>
                                      <p:rCtr x="-52" y="-340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0"/>
            <a:ext cx="12192000"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tr-TR" sz="5400" b="1" dirty="0" smtClean="0">
                <a:ln w="0">
                  <a:solidFill>
                    <a:schemeClr val="bg1"/>
                  </a:solidFill>
                </a:ln>
                <a:solidFill>
                  <a:schemeClr val="bg1"/>
                </a:solidFill>
                <a:effectLst>
                  <a:glow rad="228600">
                    <a:schemeClr val="accent1">
                      <a:satMod val="175000"/>
                      <a:alpha val="40000"/>
                    </a:schemeClr>
                  </a:glow>
                </a:effectLst>
              </a:rPr>
              <a:t>SIMILAR APPLICATIONS</a:t>
            </a:r>
            <a:endParaRPr lang="en-US" sz="5400" b="1" cap="none" spc="0" dirty="0">
              <a:ln w="0">
                <a:solidFill>
                  <a:schemeClr val="bg1"/>
                </a:solidFill>
              </a:ln>
              <a:solidFill>
                <a:schemeClr val="bg1"/>
              </a:solidFill>
              <a:effectLst>
                <a:glow rad="228600">
                  <a:schemeClr val="accent1">
                    <a:satMod val="175000"/>
                    <a:alpha val="40000"/>
                  </a:schemeClr>
                </a:glow>
              </a:effectLst>
            </a:endParaRP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030" y="2174748"/>
            <a:ext cx="6724650" cy="4191000"/>
          </a:xfrm>
          <a:prstGeom prst="rect">
            <a:avLst/>
          </a:prstGeom>
        </p:spPr>
      </p:pic>
      <p:sp>
        <p:nvSpPr>
          <p:cNvPr id="3" name="Metin kutusu 2"/>
          <p:cNvSpPr txBox="1"/>
          <p:nvPr/>
        </p:nvSpPr>
        <p:spPr>
          <a:xfrm>
            <a:off x="591587" y="1225873"/>
            <a:ext cx="11468076" cy="646331"/>
          </a:xfrm>
          <a:prstGeom prst="rect">
            <a:avLst/>
          </a:prstGeom>
          <a:noFill/>
        </p:spPr>
        <p:txBody>
          <a:bodyPr wrap="none" rtlCol="0">
            <a:spAutoFit/>
          </a:bodyPr>
          <a:lstStyle/>
          <a:p>
            <a:pPr marL="285750" indent="-285750">
              <a:buFont typeface="Arial" panose="020B0604020202020204" pitchFamily="34" charset="0"/>
              <a:buChar char="•"/>
            </a:pPr>
            <a:r>
              <a:rPr lang="en-US" i="1" dirty="0"/>
              <a:t>An n-tier architecture has been chosen at the network level. </a:t>
            </a:r>
            <a:r>
              <a:rPr lang="en-US" i="1" dirty="0" smtClean="0"/>
              <a:t>It</a:t>
            </a:r>
            <a:r>
              <a:rPr lang="tr-TR" i="1" dirty="0" smtClean="0"/>
              <a:t> </a:t>
            </a:r>
            <a:r>
              <a:rPr lang="en-US" i="1" dirty="0" smtClean="0"/>
              <a:t>is </a:t>
            </a:r>
            <a:r>
              <a:rPr lang="en-US" i="1" dirty="0"/>
              <a:t>made out </a:t>
            </a:r>
            <a:r>
              <a:rPr lang="en-US" i="1" dirty="0" smtClean="0"/>
              <a:t>of</a:t>
            </a:r>
            <a:r>
              <a:rPr lang="tr-TR" i="1" dirty="0" smtClean="0"/>
              <a:t> </a:t>
            </a:r>
            <a:r>
              <a:rPr lang="en-US" i="1" dirty="0" smtClean="0"/>
              <a:t>a </a:t>
            </a:r>
            <a:r>
              <a:rPr lang="en-US" i="1" dirty="0"/>
              <a:t>universal client, a dynamic Web server </a:t>
            </a:r>
            <a:endParaRPr lang="tr-TR" i="1" dirty="0" smtClean="0"/>
          </a:p>
          <a:p>
            <a:r>
              <a:rPr lang="en-US" i="1" dirty="0" smtClean="0"/>
              <a:t>connected </a:t>
            </a:r>
            <a:r>
              <a:rPr lang="en-US" i="1" dirty="0"/>
              <a:t>to a </a:t>
            </a:r>
            <a:r>
              <a:rPr lang="en-US" i="1" dirty="0" smtClean="0"/>
              <a:t>production</a:t>
            </a:r>
            <a:r>
              <a:rPr lang="tr-TR" i="1" dirty="0" smtClean="0"/>
              <a:t> </a:t>
            </a:r>
            <a:r>
              <a:rPr lang="en-US" i="1" dirty="0" smtClean="0"/>
              <a:t>database </a:t>
            </a:r>
            <a:r>
              <a:rPr lang="en-US" i="1" dirty="0"/>
              <a:t>and to a data warehouse.</a:t>
            </a:r>
            <a:endParaRPr lang="tr-TR" dirty="0"/>
          </a:p>
        </p:txBody>
      </p:sp>
    </p:spTree>
    <p:extLst>
      <p:ext uri="{BB962C8B-B14F-4D97-AF65-F5344CB8AC3E}">
        <p14:creationId xmlns:p14="http://schemas.microsoft.com/office/powerpoint/2010/main" val="96358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0"/>
            <a:ext cx="12192000"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tr-TR" sz="5400" b="1" dirty="0">
                <a:ln w="0">
                  <a:solidFill>
                    <a:schemeClr val="bg1"/>
                  </a:solidFill>
                </a:ln>
                <a:solidFill>
                  <a:schemeClr val="bg1"/>
                </a:solidFill>
                <a:effectLst>
                  <a:glow rad="228600">
                    <a:schemeClr val="accent1">
                      <a:satMod val="175000"/>
                      <a:alpha val="40000"/>
                    </a:schemeClr>
                  </a:glow>
                </a:effectLst>
              </a:rPr>
              <a:t>SIMILAR APPLICATIONS</a:t>
            </a:r>
            <a:endParaRPr lang="en-US" sz="5400" b="1" dirty="0">
              <a:ln w="0">
                <a:solidFill>
                  <a:schemeClr val="bg1"/>
                </a:solidFill>
              </a:ln>
              <a:solidFill>
                <a:schemeClr val="bg1"/>
              </a:solidFill>
              <a:effectLst>
                <a:glow rad="228600">
                  <a:schemeClr val="accent1">
                    <a:satMod val="175000"/>
                    <a:alpha val="40000"/>
                  </a:schemeClr>
                </a:glow>
              </a:effectLst>
            </a:endParaRP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66554"/>
            <a:ext cx="5835369" cy="3584448"/>
          </a:xfrm>
          <a:prstGeom prst="rect">
            <a:avLst/>
          </a:prstGeom>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369" y="2166554"/>
            <a:ext cx="6277630" cy="4087942"/>
          </a:xfrm>
          <a:prstGeom prst="rect">
            <a:avLst/>
          </a:prstGeom>
        </p:spPr>
      </p:pic>
      <p:sp>
        <p:nvSpPr>
          <p:cNvPr id="4" name="Metin kutusu 3"/>
          <p:cNvSpPr txBox="1"/>
          <p:nvPr/>
        </p:nvSpPr>
        <p:spPr>
          <a:xfrm>
            <a:off x="256032" y="1175610"/>
            <a:ext cx="4008341" cy="369332"/>
          </a:xfrm>
          <a:prstGeom prst="rect">
            <a:avLst/>
          </a:prstGeom>
          <a:noFill/>
        </p:spPr>
        <p:txBody>
          <a:bodyPr wrap="none" rtlCol="0">
            <a:spAutoFit/>
          </a:bodyPr>
          <a:lstStyle/>
          <a:p>
            <a:r>
              <a:rPr lang="en-US" b="1" i="1" dirty="0"/>
              <a:t>Screen layout design and user </a:t>
            </a:r>
            <a:r>
              <a:rPr lang="en-US" b="1" i="1" dirty="0" smtClean="0"/>
              <a:t>interface</a:t>
            </a:r>
            <a:r>
              <a:rPr lang="tr-TR" b="1" i="1" dirty="0" smtClean="0"/>
              <a:t>;</a:t>
            </a:r>
            <a:endParaRPr lang="tr-TR" dirty="0"/>
          </a:p>
        </p:txBody>
      </p:sp>
    </p:spTree>
    <p:extLst>
      <p:ext uri="{BB962C8B-B14F-4D97-AF65-F5344CB8AC3E}">
        <p14:creationId xmlns:p14="http://schemas.microsoft.com/office/powerpoint/2010/main" val="255947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00687" y="2967335"/>
            <a:ext cx="4390626" cy="923330"/>
          </a:xfrm>
          <a:prstGeom prst="rect">
            <a:avLst/>
          </a:prstGeom>
          <a:noFill/>
        </p:spPr>
        <p:txBody>
          <a:bodyPr wrap="none" lIns="91440" tIns="45720" rIns="91440" bIns="45720" anchor="ctr">
            <a:spAutoFit/>
          </a:bodyPr>
          <a:lstStyle/>
          <a:p>
            <a:pPr algn="ctr"/>
            <a:r>
              <a:rPr lang="en-US" sz="5400" dirty="0" smtClean="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rPr>
              <a:t>THE PROBLEM</a:t>
            </a:r>
            <a:endParaRPr lang="en-US" sz="5400" b="0" cap="none" spc="0" dirty="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03556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Tree>
    <p:extLst>
      <p:ext uri="{BB962C8B-B14F-4D97-AF65-F5344CB8AC3E}">
        <p14:creationId xmlns:p14="http://schemas.microsoft.com/office/powerpoint/2010/main" val="344827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a:xfrm>
            <a:off x="0" y="0"/>
            <a:ext cx="12192000" cy="923330"/>
          </a:xfrm>
          <a:prstGeom prst="rect">
            <a:avLst/>
          </a:prstGeom>
          <a:solidFill>
            <a:schemeClr val="accent1"/>
          </a:solidFill>
          <a:ln>
            <a:solidFill>
              <a:schemeClr val="bg2">
                <a:lumMod val="25000"/>
              </a:schemeClr>
            </a:solidFill>
          </a:ln>
        </p:spPr>
        <p:txBody>
          <a:bodyPr wrap="square" lIns="91440" tIns="45720" rIns="91440" bIns="45720" anchor="ctr">
            <a:spAutoFit/>
          </a:bodyPr>
          <a:lstStyle/>
          <a:p>
            <a:pPr algn="ctr"/>
            <a:r>
              <a:rPr lang="en-US" sz="5400" b="1" cap="none" spc="0" dirty="0" smtClean="0">
                <a:ln w="0">
                  <a:solidFill>
                    <a:schemeClr val="bg1"/>
                  </a:solidFill>
                </a:ln>
                <a:solidFill>
                  <a:schemeClr val="bg1"/>
                </a:solidFill>
                <a:effectLst>
                  <a:glow rad="228600">
                    <a:schemeClr val="accent1">
                      <a:satMod val="175000"/>
                      <a:alpha val="40000"/>
                    </a:schemeClr>
                  </a:glow>
                </a:effectLst>
              </a:rPr>
              <a:t>REFERENCES</a:t>
            </a:r>
            <a:endParaRPr lang="en-US" sz="5400" b="1" cap="none" spc="0" dirty="0">
              <a:ln w="0">
                <a:solidFill>
                  <a:schemeClr val="bg1"/>
                </a:solidFill>
              </a:ln>
              <a:solidFill>
                <a:schemeClr val="bg1"/>
              </a:solidFill>
              <a:effectLst>
                <a:glow rad="228600">
                  <a:schemeClr val="accent1">
                    <a:satMod val="175000"/>
                    <a:alpha val="40000"/>
                  </a:schemeClr>
                </a:glow>
              </a:effectLst>
            </a:endParaRPr>
          </a:p>
        </p:txBody>
      </p:sp>
      <p:sp>
        <p:nvSpPr>
          <p:cNvPr id="3" name="Metin kutusu 2"/>
          <p:cNvSpPr txBox="1"/>
          <p:nvPr/>
        </p:nvSpPr>
        <p:spPr>
          <a:xfrm>
            <a:off x="591587" y="1225873"/>
            <a:ext cx="8968674" cy="1477328"/>
          </a:xfrm>
          <a:prstGeom prst="rect">
            <a:avLst/>
          </a:prstGeom>
          <a:noFill/>
        </p:spPr>
        <p:txBody>
          <a:bodyPr wrap="none" rtlCol="0">
            <a:spAutoFit/>
          </a:bodyPr>
          <a:lstStyle/>
          <a:p>
            <a:pPr marL="285750" indent="-285750">
              <a:buFont typeface="Arial" panose="020B0604020202020204" pitchFamily="34" charset="0"/>
              <a:buChar char="•"/>
            </a:pPr>
            <a:r>
              <a:rPr lang="en-US" dirty="0">
                <a:hlinkClick r:id="rId2"/>
              </a:rPr>
              <a:t>https://</a:t>
            </a:r>
            <a:r>
              <a:rPr lang="en-US" dirty="0" smtClean="0">
                <a:hlinkClick r:id="rId2"/>
              </a:rPr>
              <a:t>www.health.harvard.edu/heart-health/reading-the-new-blood-pressure-guidelines</a:t>
            </a:r>
            <a:endParaRPr lang="en-US" dirty="0" smtClean="0"/>
          </a:p>
          <a:p>
            <a:pPr marL="285750" indent="-285750">
              <a:buFont typeface="Arial" panose="020B0604020202020204" pitchFamily="34" charset="0"/>
              <a:buChar char="•"/>
            </a:pPr>
            <a:r>
              <a:rPr lang="en-US" dirty="0">
                <a:hlinkClick r:id="rId3"/>
              </a:rPr>
              <a:t>https://</a:t>
            </a:r>
            <a:r>
              <a:rPr lang="en-US" dirty="0" smtClean="0">
                <a:hlinkClick r:id="rId3"/>
              </a:rPr>
              <a:t>giphy.com/search/blood-pressure</a:t>
            </a:r>
            <a:endParaRPr lang="en-US" dirty="0" smtClean="0"/>
          </a:p>
          <a:p>
            <a:pPr marL="285750" indent="-285750">
              <a:buFont typeface="Arial" panose="020B0604020202020204" pitchFamily="34" charset="0"/>
              <a:buChar char="•"/>
            </a:pPr>
            <a:r>
              <a:rPr lang="en-US" dirty="0">
                <a:hlinkClick r:id="rId4"/>
              </a:rPr>
              <a:t>https://</a:t>
            </a:r>
            <a:r>
              <a:rPr lang="en-US" dirty="0" smtClean="0">
                <a:hlinkClick r:id="rId4"/>
              </a:rPr>
              <a:t>giphy.com/search/math</a:t>
            </a:r>
            <a:endParaRPr lang="en-US" dirty="0" smtClean="0"/>
          </a:p>
          <a:p>
            <a:pPr marL="285750" indent="-285750">
              <a:buFont typeface="Arial" panose="020B0604020202020204" pitchFamily="34" charset="0"/>
              <a:buChar char="•"/>
            </a:pPr>
            <a:r>
              <a:rPr lang="en-US" dirty="0" smtClean="0"/>
              <a:t>https://www.ncbi.nlm.nih.gov/m/pubmd/14663969</a:t>
            </a:r>
            <a:endParaRPr lang="en-US" dirty="0" smtClean="0"/>
          </a:p>
          <a:p>
            <a:pPr marL="285750" indent="-285750">
              <a:buFont typeface="Arial" panose="020B0604020202020204" pitchFamily="34" charset="0"/>
              <a:buChar char="•"/>
            </a:pPr>
            <a:endParaRPr lang="tr-TR" dirty="0"/>
          </a:p>
        </p:txBody>
      </p:sp>
    </p:spTree>
    <p:extLst>
      <p:ext uri="{BB962C8B-B14F-4D97-AF65-F5344CB8AC3E}">
        <p14:creationId xmlns:p14="http://schemas.microsoft.com/office/powerpoint/2010/main" val="18316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365" y="398690"/>
            <a:ext cx="4128135" cy="5734050"/>
          </a:xfrm>
          <a:prstGeom prst="rect">
            <a:avLst/>
          </a:prstGeom>
        </p:spPr>
      </p:pic>
    </p:spTree>
    <p:extLst>
      <p:ext uri="{BB962C8B-B14F-4D97-AF65-F5344CB8AC3E}">
        <p14:creationId xmlns:p14="http://schemas.microsoft.com/office/powerpoint/2010/main" val="1562272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GülEda Aydemir\Downloads\Copy of Bitirme_Use_Case_WEB_1.png"/>
          <p:cNvPicPr/>
          <p:nvPr/>
        </p:nvPicPr>
        <p:blipFill>
          <a:blip r:embed="rId2">
            <a:extLst>
              <a:ext uri="{28A0092B-C50C-407E-A947-70E740481C1C}">
                <a14:useLocalDpi xmlns:a14="http://schemas.microsoft.com/office/drawing/2010/main" val="0"/>
              </a:ext>
            </a:extLst>
          </a:blip>
          <a:srcRect/>
          <a:stretch>
            <a:fillRect/>
          </a:stretch>
        </p:blipFill>
        <p:spPr bwMode="auto">
          <a:xfrm>
            <a:off x="2092642" y="247650"/>
            <a:ext cx="7865746" cy="5924550"/>
          </a:xfrm>
          <a:prstGeom prst="rect">
            <a:avLst/>
          </a:prstGeom>
          <a:noFill/>
          <a:ln>
            <a:noFill/>
          </a:ln>
        </p:spPr>
      </p:pic>
      <p:sp>
        <p:nvSpPr>
          <p:cNvPr id="11" name="TextBox 10"/>
          <p:cNvSpPr txBox="1"/>
          <p:nvPr/>
        </p:nvSpPr>
        <p:spPr>
          <a:xfrm>
            <a:off x="3753802" y="6300787"/>
            <a:ext cx="4543425" cy="369332"/>
          </a:xfrm>
          <a:prstGeom prst="rect">
            <a:avLst/>
          </a:prstGeom>
          <a:noFill/>
        </p:spPr>
        <p:txBody>
          <a:bodyPr wrap="square" rtlCol="0">
            <a:spAutoFit/>
          </a:bodyPr>
          <a:lstStyle/>
          <a:p>
            <a:r>
              <a:rPr lang="en-US" dirty="0" smtClean="0"/>
              <a:t>Patient </a:t>
            </a:r>
            <a:r>
              <a:rPr lang="en-US" dirty="0" smtClean="0">
                <a:sym typeface="Wingdings" panose="05000000000000000000" pitchFamily="2" charset="2"/>
              </a:rPr>
              <a:t> </a:t>
            </a:r>
            <a:r>
              <a:rPr lang="en-US" dirty="0" smtClean="0"/>
              <a:t>Mobile , Doctor </a:t>
            </a:r>
            <a:r>
              <a:rPr lang="en-US" dirty="0" smtClean="0">
                <a:sym typeface="Wingdings" panose="05000000000000000000" pitchFamily="2" charset="2"/>
              </a:rPr>
              <a:t></a:t>
            </a:r>
            <a:r>
              <a:rPr lang="en-US" dirty="0" smtClean="0"/>
              <a:t> Web Application</a:t>
            </a:r>
            <a:endParaRPr lang="en-US" dirty="0"/>
          </a:p>
        </p:txBody>
      </p:sp>
    </p:spTree>
    <p:extLst>
      <p:ext uri="{BB962C8B-B14F-4D97-AF65-F5344CB8AC3E}">
        <p14:creationId xmlns:p14="http://schemas.microsoft.com/office/powerpoint/2010/main" val="427580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509451" y="548640"/>
            <a:ext cx="11312435" cy="5760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40480" y="1280160"/>
            <a:ext cx="4284617" cy="29130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TC NO</a:t>
            </a:r>
          </a:p>
          <a:p>
            <a:r>
              <a:rPr lang="en-US" dirty="0" smtClean="0"/>
              <a:t>PASSWORD</a:t>
            </a:r>
            <a:endParaRPr lang="en-US" dirty="0"/>
          </a:p>
        </p:txBody>
      </p:sp>
      <p:sp>
        <p:nvSpPr>
          <p:cNvPr id="8" name="Rectangle 7"/>
          <p:cNvSpPr/>
          <p:nvPr/>
        </p:nvSpPr>
        <p:spPr>
          <a:xfrm>
            <a:off x="3840480" y="1280160"/>
            <a:ext cx="2155372" cy="4441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9" name="Rectangle 8"/>
          <p:cNvSpPr/>
          <p:nvPr/>
        </p:nvSpPr>
        <p:spPr>
          <a:xfrm>
            <a:off x="5995851" y="1280160"/>
            <a:ext cx="212924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Sign up</a:t>
            </a:r>
            <a:endParaRPr lang="en-US" dirty="0"/>
          </a:p>
        </p:txBody>
      </p:sp>
      <p:sp>
        <p:nvSpPr>
          <p:cNvPr id="10" name="Rectangle 9"/>
          <p:cNvSpPr/>
          <p:nvPr/>
        </p:nvSpPr>
        <p:spPr>
          <a:xfrm>
            <a:off x="4918166" y="3429000"/>
            <a:ext cx="2155372" cy="4441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Tree>
    <p:extLst>
      <p:ext uri="{BB962C8B-B14F-4D97-AF65-F5344CB8AC3E}">
        <p14:creationId xmlns:p14="http://schemas.microsoft.com/office/powerpoint/2010/main" val="426980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509451" y="548640"/>
            <a:ext cx="11312435" cy="5760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40480" y="1280160"/>
            <a:ext cx="4284617" cy="29130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ADI </a:t>
            </a:r>
          </a:p>
          <a:p>
            <a:r>
              <a:rPr lang="en-US" dirty="0" smtClean="0"/>
              <a:t>SOYADI</a:t>
            </a:r>
          </a:p>
          <a:p>
            <a:r>
              <a:rPr lang="en-US" dirty="0" smtClean="0"/>
              <a:t>TC NO </a:t>
            </a:r>
          </a:p>
          <a:p>
            <a:r>
              <a:rPr lang="en-US" dirty="0" smtClean="0"/>
              <a:t>PASSWORD</a:t>
            </a:r>
          </a:p>
          <a:p>
            <a:r>
              <a:rPr lang="en-US" dirty="0" smtClean="0"/>
              <a:t>REPASSWORD</a:t>
            </a:r>
          </a:p>
        </p:txBody>
      </p:sp>
      <p:sp>
        <p:nvSpPr>
          <p:cNvPr id="8" name="Rectangle 7"/>
          <p:cNvSpPr/>
          <p:nvPr/>
        </p:nvSpPr>
        <p:spPr>
          <a:xfrm>
            <a:off x="3840480" y="1280160"/>
            <a:ext cx="2155372" cy="44413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9" name="Rectangle 8"/>
          <p:cNvSpPr/>
          <p:nvPr/>
        </p:nvSpPr>
        <p:spPr>
          <a:xfrm>
            <a:off x="5995851" y="1280160"/>
            <a:ext cx="2129246" cy="4572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Sign up</a:t>
            </a:r>
            <a:endParaRPr lang="en-US" dirty="0"/>
          </a:p>
        </p:txBody>
      </p:sp>
      <p:sp>
        <p:nvSpPr>
          <p:cNvPr id="11" name="Rectangle 10"/>
          <p:cNvSpPr/>
          <p:nvPr/>
        </p:nvSpPr>
        <p:spPr>
          <a:xfrm>
            <a:off x="4931228" y="3513909"/>
            <a:ext cx="2129246" cy="4572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Sign up</a:t>
            </a:r>
            <a:endParaRPr lang="en-US" dirty="0"/>
          </a:p>
        </p:txBody>
      </p:sp>
      <p:sp>
        <p:nvSpPr>
          <p:cNvPr id="4" name="Rectangle 3"/>
          <p:cNvSpPr/>
          <p:nvPr/>
        </p:nvSpPr>
        <p:spPr>
          <a:xfrm>
            <a:off x="5084717" y="2547258"/>
            <a:ext cx="1355272" cy="326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509450" y="548640"/>
            <a:ext cx="11312435" cy="5760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09450" y="515983"/>
            <a:ext cx="2351314" cy="579337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ÇIKIS</a:t>
            </a:r>
          </a:p>
          <a:p>
            <a:r>
              <a:rPr lang="en-US" dirty="0" smtClean="0"/>
              <a:t>AYARLAR</a:t>
            </a:r>
          </a:p>
        </p:txBody>
      </p:sp>
      <p:sp>
        <p:nvSpPr>
          <p:cNvPr id="8" name="Rectangle 7"/>
          <p:cNvSpPr/>
          <p:nvPr/>
        </p:nvSpPr>
        <p:spPr>
          <a:xfrm>
            <a:off x="3089364" y="885008"/>
            <a:ext cx="2155372" cy="444137"/>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HASTA ARA</a:t>
            </a:r>
            <a:endParaRPr lang="en-US" dirty="0"/>
          </a:p>
        </p:txBody>
      </p:sp>
      <p:sp>
        <p:nvSpPr>
          <p:cNvPr id="9" name="Rectangle 8"/>
          <p:cNvSpPr/>
          <p:nvPr/>
        </p:nvSpPr>
        <p:spPr>
          <a:xfrm>
            <a:off x="7341326" y="885008"/>
            <a:ext cx="849086" cy="4572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ARA</a:t>
            </a:r>
            <a:endParaRPr lang="en-US" dirty="0"/>
          </a:p>
        </p:txBody>
      </p:sp>
      <p:sp>
        <p:nvSpPr>
          <p:cNvPr id="4" name="Rectangle 3"/>
          <p:cNvSpPr/>
          <p:nvPr/>
        </p:nvSpPr>
        <p:spPr>
          <a:xfrm>
            <a:off x="5244736" y="888274"/>
            <a:ext cx="2096590" cy="4408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400|</a:t>
            </a:r>
            <a:endParaRPr lang="en-US" dirty="0"/>
          </a:p>
        </p:txBody>
      </p:sp>
      <p:sp>
        <p:nvSpPr>
          <p:cNvPr id="10" name="Rectangle 9"/>
          <p:cNvSpPr/>
          <p:nvPr/>
        </p:nvSpPr>
        <p:spPr>
          <a:xfrm>
            <a:off x="9300752" y="1329145"/>
            <a:ext cx="2181498" cy="264196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p:txBody>
      </p:sp>
      <p:sp>
        <p:nvSpPr>
          <p:cNvPr id="7" name="Oval 6"/>
          <p:cNvSpPr/>
          <p:nvPr/>
        </p:nvSpPr>
        <p:spPr>
          <a:xfrm>
            <a:off x="901335" y="865414"/>
            <a:ext cx="1371602" cy="1286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818223" y="677091"/>
            <a:ext cx="559528" cy="52360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601597" y="972876"/>
            <a:ext cx="496390" cy="369332"/>
          </a:xfrm>
          <a:prstGeom prst="rect">
            <a:avLst/>
          </a:prstGeom>
          <a:no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10</a:t>
            </a:r>
            <a:endParaRPr lang="en-US" dirty="0">
              <a:solidFill>
                <a:srgbClr val="FF0000"/>
              </a:solidFill>
              <a:effectLst>
                <a:outerShdw blurRad="38100" dist="38100" dir="2700000" algn="tl">
                  <a:srgbClr val="000000">
                    <a:alpha val="43137"/>
                  </a:srgbClr>
                </a:outerShdw>
              </a:effectLst>
            </a:endParaRPr>
          </a:p>
        </p:txBody>
      </p:sp>
      <p:sp>
        <p:nvSpPr>
          <p:cNvPr id="21" name="Rectangle 20"/>
          <p:cNvSpPr/>
          <p:nvPr/>
        </p:nvSpPr>
        <p:spPr>
          <a:xfrm>
            <a:off x="9411785" y="1455418"/>
            <a:ext cx="1959431" cy="52578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418320" y="2065155"/>
            <a:ext cx="1959431" cy="52578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411783" y="3286532"/>
            <a:ext cx="1959431" cy="52578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411784" y="2684314"/>
            <a:ext cx="1959431" cy="52578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509761" y="1496427"/>
            <a:ext cx="365760" cy="4099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509761" y="2108757"/>
            <a:ext cx="365760" cy="4099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509761" y="2732262"/>
            <a:ext cx="365760" cy="4099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509761" y="3326946"/>
            <a:ext cx="365760" cy="4099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66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509450" y="548640"/>
            <a:ext cx="11312435" cy="5760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095894" y="1455418"/>
            <a:ext cx="7225939" cy="432299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p:txBody>
      </p:sp>
      <p:sp>
        <p:nvSpPr>
          <p:cNvPr id="6" name="Rectangle 5"/>
          <p:cNvSpPr/>
          <p:nvPr/>
        </p:nvSpPr>
        <p:spPr>
          <a:xfrm>
            <a:off x="509450" y="515983"/>
            <a:ext cx="2351314" cy="579337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ÇIKIS</a:t>
            </a:r>
          </a:p>
          <a:p>
            <a:r>
              <a:rPr lang="en-US" dirty="0" smtClean="0"/>
              <a:t>AYARLAR</a:t>
            </a:r>
          </a:p>
        </p:txBody>
      </p:sp>
      <p:sp>
        <p:nvSpPr>
          <p:cNvPr id="7" name="Oval 6"/>
          <p:cNvSpPr/>
          <p:nvPr/>
        </p:nvSpPr>
        <p:spPr>
          <a:xfrm>
            <a:off x="901335" y="865414"/>
            <a:ext cx="1371602" cy="1286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818223" y="677091"/>
            <a:ext cx="559528" cy="52360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601597" y="972876"/>
            <a:ext cx="496390" cy="369332"/>
          </a:xfrm>
          <a:prstGeom prst="rect">
            <a:avLst/>
          </a:prstGeom>
          <a:no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10</a:t>
            </a:r>
            <a:endParaRPr lang="en-US" dirty="0">
              <a:solidFill>
                <a:srgbClr val="FF0000"/>
              </a:solidFill>
              <a:effectLst>
                <a:outerShdw blurRad="38100" dist="38100" dir="2700000" algn="tl">
                  <a:srgbClr val="000000">
                    <a:alpha val="43137"/>
                  </a:srgbClr>
                </a:outerShdw>
              </a:effectLst>
            </a:endParaRPr>
          </a:p>
        </p:txBody>
      </p:sp>
      <p:sp>
        <p:nvSpPr>
          <p:cNvPr id="39" name="Rectangle 38"/>
          <p:cNvSpPr/>
          <p:nvPr/>
        </p:nvSpPr>
        <p:spPr>
          <a:xfrm>
            <a:off x="3095894" y="1455418"/>
            <a:ext cx="1825533" cy="4441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Hasta </a:t>
            </a:r>
            <a:r>
              <a:rPr lang="en-US" dirty="0" err="1" smtClean="0"/>
              <a:t>Bilgileri</a:t>
            </a:r>
            <a:endParaRPr lang="en-US" dirty="0"/>
          </a:p>
        </p:txBody>
      </p:sp>
      <p:sp>
        <p:nvSpPr>
          <p:cNvPr id="40" name="Rectangle 39"/>
          <p:cNvSpPr/>
          <p:nvPr/>
        </p:nvSpPr>
        <p:spPr>
          <a:xfrm>
            <a:off x="3084459" y="1871522"/>
            <a:ext cx="1836968" cy="4441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Hasta </a:t>
            </a:r>
            <a:r>
              <a:rPr lang="en-US" dirty="0" err="1" smtClean="0"/>
              <a:t>Nerede</a:t>
            </a:r>
            <a:endParaRPr lang="en-US" dirty="0"/>
          </a:p>
        </p:txBody>
      </p:sp>
      <p:sp>
        <p:nvSpPr>
          <p:cNvPr id="41" name="Rectangle 40"/>
          <p:cNvSpPr/>
          <p:nvPr/>
        </p:nvSpPr>
        <p:spPr>
          <a:xfrm>
            <a:off x="3082831" y="2293880"/>
            <a:ext cx="1838596" cy="4441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Hasta </a:t>
            </a:r>
            <a:r>
              <a:rPr lang="en-US" dirty="0" err="1"/>
              <a:t>Mesaj</a:t>
            </a:r>
            <a:endParaRPr lang="en-US" dirty="0"/>
          </a:p>
        </p:txBody>
      </p:sp>
      <p:sp>
        <p:nvSpPr>
          <p:cNvPr id="43" name="Rectangle 42"/>
          <p:cNvSpPr/>
          <p:nvPr/>
        </p:nvSpPr>
        <p:spPr>
          <a:xfrm>
            <a:off x="3074662" y="2731744"/>
            <a:ext cx="1846765" cy="444137"/>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NABIZ</a:t>
            </a:r>
            <a:endParaRPr lang="en-US" dirty="0"/>
          </a:p>
        </p:txBody>
      </p:sp>
      <p:sp>
        <p:nvSpPr>
          <p:cNvPr id="44" name="Rectangle 43"/>
          <p:cNvSpPr/>
          <p:nvPr/>
        </p:nvSpPr>
        <p:spPr>
          <a:xfrm>
            <a:off x="3082831" y="3151441"/>
            <a:ext cx="1838596" cy="4441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KAN BASINCI</a:t>
            </a:r>
            <a:endParaRPr lang="en-US" dirty="0"/>
          </a:p>
        </p:txBody>
      </p:sp>
      <p:sp>
        <p:nvSpPr>
          <p:cNvPr id="45" name="Rectangle 44"/>
          <p:cNvSpPr/>
          <p:nvPr/>
        </p:nvSpPr>
        <p:spPr>
          <a:xfrm>
            <a:off x="3100795" y="3582502"/>
            <a:ext cx="1822270" cy="4441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O2LEVEL</a:t>
            </a:r>
            <a:endParaRPr lang="en-US" dirty="0"/>
          </a:p>
        </p:txBody>
      </p:sp>
      <p:sp>
        <p:nvSpPr>
          <p:cNvPr id="25" name="Rectangle 24"/>
          <p:cNvSpPr/>
          <p:nvPr/>
        </p:nvSpPr>
        <p:spPr>
          <a:xfrm>
            <a:off x="3089364" y="885008"/>
            <a:ext cx="2155372" cy="444137"/>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HASTA ARA</a:t>
            </a:r>
            <a:endParaRPr lang="en-US" dirty="0"/>
          </a:p>
        </p:txBody>
      </p:sp>
      <p:sp>
        <p:nvSpPr>
          <p:cNvPr id="26" name="Rectangle 25"/>
          <p:cNvSpPr/>
          <p:nvPr/>
        </p:nvSpPr>
        <p:spPr>
          <a:xfrm>
            <a:off x="7341326" y="885008"/>
            <a:ext cx="849086" cy="4572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ARA</a:t>
            </a:r>
            <a:endParaRPr lang="en-US" dirty="0"/>
          </a:p>
        </p:txBody>
      </p:sp>
      <p:sp>
        <p:nvSpPr>
          <p:cNvPr id="27" name="Rectangle 26"/>
          <p:cNvSpPr/>
          <p:nvPr/>
        </p:nvSpPr>
        <p:spPr>
          <a:xfrm>
            <a:off x="5244736" y="888274"/>
            <a:ext cx="2096590" cy="4408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400|</a:t>
            </a:r>
            <a:endParaRPr lang="en-US" dirty="0"/>
          </a:p>
        </p:txBody>
      </p:sp>
      <p:sp>
        <p:nvSpPr>
          <p:cNvPr id="29" name="Rectangle 28"/>
          <p:cNvSpPr/>
          <p:nvPr/>
        </p:nvSpPr>
        <p:spPr>
          <a:xfrm>
            <a:off x="3089364" y="3983364"/>
            <a:ext cx="1832063" cy="444137"/>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UYKU</a:t>
            </a:r>
            <a:endParaRPr lang="en-US" dirty="0"/>
          </a:p>
        </p:txBody>
      </p:sp>
      <p:sp>
        <p:nvSpPr>
          <p:cNvPr id="30" name="Rectangle 29"/>
          <p:cNvSpPr/>
          <p:nvPr/>
        </p:nvSpPr>
        <p:spPr>
          <a:xfrm>
            <a:off x="3074661" y="4427501"/>
            <a:ext cx="1846766" cy="4441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ADIM</a:t>
            </a:r>
            <a:endParaRPr lang="en-US" dirty="0"/>
          </a:p>
        </p:txBody>
      </p:sp>
      <p:sp>
        <p:nvSpPr>
          <p:cNvPr id="31" name="Rectangle 30"/>
          <p:cNvSpPr/>
          <p:nvPr/>
        </p:nvSpPr>
        <p:spPr>
          <a:xfrm>
            <a:off x="3074661" y="4871638"/>
            <a:ext cx="1846766" cy="4441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BESIN</a:t>
            </a:r>
            <a:endParaRPr lang="en-US" dirty="0"/>
          </a:p>
        </p:txBody>
      </p:sp>
      <p:sp>
        <p:nvSpPr>
          <p:cNvPr id="32" name="Rectangle 31"/>
          <p:cNvSpPr/>
          <p:nvPr/>
        </p:nvSpPr>
        <p:spPr>
          <a:xfrm>
            <a:off x="8532218" y="891539"/>
            <a:ext cx="1789615" cy="4441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RAPOR ÇIKAR</a:t>
            </a:r>
            <a:endParaRPr lang="en-US" dirty="0"/>
          </a:p>
        </p:txBody>
      </p:sp>
      <p:sp>
        <p:nvSpPr>
          <p:cNvPr id="24" name="Rectangle 23"/>
          <p:cNvSpPr/>
          <p:nvPr/>
        </p:nvSpPr>
        <p:spPr>
          <a:xfrm>
            <a:off x="3038744" y="5334278"/>
            <a:ext cx="1882683" cy="444137"/>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İLAÇLAR</a:t>
            </a:r>
            <a:endParaRPr lang="en-US" dirty="0"/>
          </a:p>
        </p:txBody>
      </p:sp>
    </p:spTree>
    <p:extLst>
      <p:ext uri="{BB962C8B-B14F-4D97-AF65-F5344CB8AC3E}">
        <p14:creationId xmlns:p14="http://schemas.microsoft.com/office/powerpoint/2010/main" val="343670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979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34173" y="28192"/>
            <a:ext cx="7723654" cy="923330"/>
          </a:xfrm>
          <a:prstGeom prst="rect">
            <a:avLst/>
          </a:prstGeom>
          <a:noFill/>
        </p:spPr>
        <p:txBody>
          <a:bodyPr wrap="none" lIns="91440" tIns="45720" rIns="91440" bIns="45720" anchor="ctr">
            <a:spAutoFit/>
          </a:bodyPr>
          <a:lstStyle/>
          <a:p>
            <a:pPr algn="ctr"/>
            <a:r>
              <a:rPr lang="en-US" sz="5400" dirty="0" smtClean="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rPr>
              <a:t>WHAT IS HYPERTENSION ?</a:t>
            </a:r>
            <a:endParaRPr lang="en-US" sz="5400" cap="none" spc="0" dirty="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897" y="1192691"/>
            <a:ext cx="8860205" cy="5103478"/>
          </a:xfrm>
          <a:prstGeom prst="rect">
            <a:avLst/>
          </a:prstGeom>
        </p:spPr>
      </p:pic>
    </p:spTree>
    <p:extLst>
      <p:ext uri="{BB962C8B-B14F-4D97-AF65-F5344CB8AC3E}">
        <p14:creationId xmlns:p14="http://schemas.microsoft.com/office/powerpoint/2010/main" val="279681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979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34173" y="28192"/>
            <a:ext cx="7723654" cy="923330"/>
          </a:xfrm>
          <a:prstGeom prst="rect">
            <a:avLst/>
          </a:prstGeom>
          <a:noFill/>
        </p:spPr>
        <p:txBody>
          <a:bodyPr wrap="none" lIns="91440" tIns="45720" rIns="91440" bIns="45720" anchor="ctr">
            <a:spAutoFit/>
          </a:bodyPr>
          <a:lstStyle/>
          <a:p>
            <a:pPr algn="ctr"/>
            <a:r>
              <a:rPr lang="en-US" sz="5400" dirty="0" smtClean="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rPr>
              <a:t>WHAT IS HYPERTENSION ?</a:t>
            </a:r>
            <a:endParaRPr lang="en-US" sz="5400" cap="none" spc="0" dirty="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4358" y="1229974"/>
            <a:ext cx="6783283" cy="5066323"/>
          </a:xfrm>
          <a:prstGeom prst="rect">
            <a:avLst/>
          </a:prstGeom>
        </p:spPr>
      </p:pic>
      <p:sp>
        <p:nvSpPr>
          <p:cNvPr id="6" name="TextBox 5"/>
          <p:cNvSpPr txBox="1"/>
          <p:nvPr/>
        </p:nvSpPr>
        <p:spPr>
          <a:xfrm>
            <a:off x="8342386" y="1229974"/>
            <a:ext cx="3230881" cy="830997"/>
          </a:xfrm>
          <a:prstGeom prst="rect">
            <a:avLst/>
          </a:prstGeom>
          <a:noFill/>
        </p:spPr>
        <p:txBody>
          <a:bodyPr wrap="square" rtlCol="0">
            <a:spAutoFit/>
          </a:bodyPr>
          <a:lstStyle/>
          <a:p>
            <a:pPr algn="ctr"/>
            <a:r>
              <a:rPr lang="en-US" sz="4800" dirty="0" smtClean="0">
                <a:ln w="0">
                  <a:solidFill>
                    <a:schemeClr val="accent1"/>
                  </a:solidFill>
                </a:ln>
                <a:solidFill>
                  <a:schemeClr val="accent1"/>
                </a:solidFill>
                <a:effectLst>
                  <a:outerShdw blurRad="50800" dist="38100" dir="2700000" algn="tl" rotWithShape="0">
                    <a:prstClr val="black">
                      <a:alpha val="40000"/>
                    </a:prstClr>
                  </a:outerShdw>
                </a:effectLst>
              </a:rPr>
              <a:t>CAUSES</a:t>
            </a:r>
            <a:endParaRPr lang="en-US" sz="4800" dirty="0">
              <a:ln w="0">
                <a:solidFill>
                  <a:schemeClr val="accent1"/>
                </a:solidFill>
              </a:ln>
              <a:solidFill>
                <a:schemeClr val="accent1"/>
              </a:solidFill>
              <a:effectLst>
                <a:outerShdw blurRad="50800" dist="38100" dir="2700000" algn="tl" rotWithShape="0">
                  <a:prstClr val="black">
                    <a:alpha val="40000"/>
                  </a:prstClr>
                </a:outerShdw>
              </a:effectLst>
            </a:endParaRPr>
          </a:p>
        </p:txBody>
      </p:sp>
      <p:sp>
        <p:nvSpPr>
          <p:cNvPr id="7" name="TextBox 6"/>
          <p:cNvSpPr txBox="1"/>
          <p:nvPr/>
        </p:nvSpPr>
        <p:spPr>
          <a:xfrm>
            <a:off x="7245530" y="2270419"/>
            <a:ext cx="497694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Heart Failure And Heart Attacks</a:t>
            </a:r>
          </a:p>
          <a:p>
            <a:pPr marL="285750" indent="-285750">
              <a:buFont typeface="Arial" panose="020B0604020202020204" pitchFamily="34" charset="0"/>
              <a:buChar char="•"/>
            </a:pPr>
            <a:r>
              <a:rPr lang="en-US" sz="2400" dirty="0" smtClean="0"/>
              <a:t>An Aneurysm, Or An Abnormal Bulge In The Wall Of An Artery That Can Burst, Causing Severe Bleeding</a:t>
            </a:r>
          </a:p>
          <a:p>
            <a:pPr marL="285750" indent="-285750">
              <a:buFont typeface="Arial" panose="020B0604020202020204" pitchFamily="34" charset="0"/>
              <a:buChar char="•"/>
            </a:pPr>
            <a:r>
              <a:rPr lang="en-US" sz="2400" dirty="0" smtClean="0"/>
              <a:t>Kidney Failure</a:t>
            </a:r>
          </a:p>
          <a:p>
            <a:pPr marL="285750" indent="-285750">
              <a:buFont typeface="Arial" panose="020B0604020202020204" pitchFamily="34" charset="0"/>
              <a:buChar char="•"/>
            </a:pPr>
            <a:r>
              <a:rPr lang="en-US" sz="2400" dirty="0" smtClean="0"/>
              <a:t>Stroke</a:t>
            </a:r>
          </a:p>
          <a:p>
            <a:pPr marL="285750" indent="-285750">
              <a:buFont typeface="Arial" panose="020B0604020202020204" pitchFamily="34" charset="0"/>
              <a:buChar char="•"/>
            </a:pPr>
            <a:r>
              <a:rPr lang="en-US" sz="2400" dirty="0" smtClean="0"/>
              <a:t>Amputation</a:t>
            </a:r>
          </a:p>
          <a:p>
            <a:pPr marL="285750" indent="-285750">
              <a:buFont typeface="Arial" panose="020B0604020202020204" pitchFamily="34" charset="0"/>
              <a:buChar char="•"/>
            </a:pPr>
            <a:r>
              <a:rPr lang="en-US" sz="2400" dirty="0" smtClean="0"/>
              <a:t>Blindness</a:t>
            </a:r>
          </a:p>
          <a:p>
            <a:pPr marL="285750" indent="-285750">
              <a:buFont typeface="Arial" panose="020B0604020202020204" pitchFamily="34" charset="0"/>
              <a:buChar char="•"/>
            </a:pPr>
            <a:r>
              <a:rPr lang="en-US" sz="2400" dirty="0" smtClean="0"/>
              <a:t>Death</a:t>
            </a:r>
            <a:endParaRPr lang="en-US" sz="2400" dirty="0"/>
          </a:p>
        </p:txBody>
      </p:sp>
    </p:spTree>
    <p:extLst>
      <p:ext uri="{BB962C8B-B14F-4D97-AF65-F5344CB8AC3E}">
        <p14:creationId xmlns:p14="http://schemas.microsoft.com/office/powerpoint/2010/main" val="17036661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7000"/>
                                  </p:stCondLst>
                                  <p:childTnLst>
                                    <p:animMotion origin="layout" path="M 0 -1.11111E-6 L -0.2 0.00185 " pathEditMode="relative" rAng="0" ptsTypes="AA">
                                      <p:cBhvr>
                                        <p:cTn id="6" dur="2000" fill="hold"/>
                                        <p:tgtEl>
                                          <p:spTgt spid="5"/>
                                        </p:tgtEl>
                                        <p:attrNameLst>
                                          <p:attrName>ppt_x</p:attrName>
                                          <p:attrName>ppt_y</p:attrName>
                                        </p:attrNameLst>
                                      </p:cBhvr>
                                      <p:rCtr x="-10000" y="93"/>
                                    </p:animMotion>
                                  </p:childTnLst>
                                </p:cTn>
                              </p:par>
                              <p:par>
                                <p:cTn id="7" presetID="2" presetClass="entr" presetSubtype="4" fill="hold" grpId="0" nodeType="withEffect">
                                  <p:stCondLst>
                                    <p:cond delay="950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950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979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34173" y="28192"/>
            <a:ext cx="7723654" cy="923330"/>
          </a:xfrm>
          <a:prstGeom prst="rect">
            <a:avLst/>
          </a:prstGeom>
          <a:noFill/>
        </p:spPr>
        <p:txBody>
          <a:bodyPr wrap="none" lIns="91440" tIns="45720" rIns="91440" bIns="45720" anchor="ctr">
            <a:spAutoFit/>
          </a:bodyPr>
          <a:lstStyle/>
          <a:p>
            <a:pPr algn="ctr"/>
            <a:r>
              <a:rPr lang="en-US" sz="5400" dirty="0" smtClean="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rPr>
              <a:t>WHAT IS HYPERTENSION ?</a:t>
            </a:r>
            <a:endParaRPr lang="en-US" sz="5400" cap="none" spc="0" dirty="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995" y="1007906"/>
            <a:ext cx="10120010" cy="5235418"/>
          </a:xfrm>
          <a:prstGeom prst="rect">
            <a:avLst/>
          </a:prstGeom>
        </p:spPr>
      </p:pic>
    </p:spTree>
    <p:extLst>
      <p:ext uri="{BB962C8B-B14F-4D97-AF65-F5344CB8AC3E}">
        <p14:creationId xmlns:p14="http://schemas.microsoft.com/office/powerpoint/2010/main" val="386315840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68327" y="2967335"/>
            <a:ext cx="5255349" cy="923330"/>
          </a:xfrm>
          <a:prstGeom prst="rect">
            <a:avLst/>
          </a:prstGeom>
          <a:noFill/>
        </p:spPr>
        <p:txBody>
          <a:bodyPr wrap="none" lIns="91440" tIns="45720" rIns="91440" bIns="45720" anchor="ctr">
            <a:spAutoFit/>
          </a:bodyPr>
          <a:lstStyle/>
          <a:p>
            <a:pPr algn="ctr"/>
            <a:r>
              <a:rPr lang="en-US" sz="5400" dirty="0" smtClean="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rPr>
              <a:t>CURRENT SYSTEM</a:t>
            </a:r>
            <a:endParaRPr lang="en-US" sz="5400" b="0" cap="none" spc="0" dirty="0">
              <a:ln w="0">
                <a:solidFill>
                  <a:schemeClr val="bg1"/>
                </a:solidFill>
              </a:ln>
              <a:solidFill>
                <a:schemeClr val="bg1"/>
              </a:solidFill>
              <a:effectLst>
                <a:glow rad="228600">
                  <a:schemeClr val="accent1">
                    <a:satMod val="175000"/>
                    <a:alpha val="40000"/>
                  </a:schemeClr>
                </a:glow>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1679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0" y="718424"/>
            <a:ext cx="12171509" cy="574765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596" y="2512013"/>
            <a:ext cx="883305" cy="88330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248" y="2795592"/>
            <a:ext cx="796660" cy="796660"/>
          </a:xfrm>
          <a:prstGeom prst="rect">
            <a:avLst/>
          </a:prstGeom>
        </p:spPr>
      </p:pic>
      <p:grpSp>
        <p:nvGrpSpPr>
          <p:cNvPr id="18" name="Group 17"/>
          <p:cNvGrpSpPr/>
          <p:nvPr/>
        </p:nvGrpSpPr>
        <p:grpSpPr>
          <a:xfrm>
            <a:off x="276465" y="4329259"/>
            <a:ext cx="940586" cy="940586"/>
            <a:chOff x="276465" y="4329259"/>
            <a:chExt cx="940586" cy="940586"/>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65" y="4329259"/>
              <a:ext cx="703249" cy="703249"/>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376" y="4795170"/>
              <a:ext cx="474675" cy="474675"/>
            </a:xfrm>
            <a:prstGeom prst="rect">
              <a:avLst/>
            </a:prstGeom>
          </p:spPr>
        </p:pic>
      </p:gr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87470" y="3486611"/>
            <a:ext cx="1637848" cy="163784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2578" y="2293368"/>
            <a:ext cx="659175" cy="659175"/>
          </a:xfrm>
          <a:prstGeom prst="rect">
            <a:avLst/>
          </a:prstGeom>
        </p:spPr>
      </p:pic>
      <p:grpSp>
        <p:nvGrpSpPr>
          <p:cNvPr id="17" name="Group 16"/>
          <p:cNvGrpSpPr/>
          <p:nvPr/>
        </p:nvGrpSpPr>
        <p:grpSpPr>
          <a:xfrm>
            <a:off x="10659416" y="1937502"/>
            <a:ext cx="1041734" cy="1149022"/>
            <a:chOff x="10526904" y="1931124"/>
            <a:chExt cx="1041734" cy="1149022"/>
          </a:xfrm>
        </p:grpSpPr>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44150" y="1931124"/>
              <a:ext cx="724488" cy="724488"/>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26904" y="2231077"/>
              <a:ext cx="849069" cy="849069"/>
            </a:xfrm>
            <a:prstGeom prst="rect">
              <a:avLst/>
            </a:prstGeom>
          </p:spPr>
        </p:pic>
      </p:grpSp>
    </p:spTree>
    <p:extLst>
      <p:ext uri="{BB962C8B-B14F-4D97-AF65-F5344CB8AC3E}">
        <p14:creationId xmlns:p14="http://schemas.microsoft.com/office/powerpoint/2010/main" val="3256495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4.375E-6 -2.59259E-6 L 4.375E-6 -2.59259E-6 C 0.00156 -0.0037 0.00325 -0.00718 0.00469 -0.01111 C 0.00534 -0.01319 0.00599 -0.02106 0.00625 -0.02222 C 0.00599 -0.025 0.00612 -0.02801 0.00547 -0.03056 C 0.00495 -0.03194 0.00377 -0.03218 0.00312 -0.03333 C -0.00651 -0.04745 0.0112 -0.03681 0.02422 -0.03611 C 0.025 -0.03565 0.02565 -0.03519 0.02656 -0.03472 C 0.03346 -0.03171 0.04518 -0.03079 0.05 -0.03056 C 0.06523 -0.02963 0.08073 -0.02963 0.09609 -0.02917 L 0.12031 -0.02639 C 0.12239 -0.02616 0.12435 -0.02546 0.12656 -0.025 C 0.14154 -0.02222 0.12864 -0.025 0.14531 -0.02222 C 0.14739 -0.02199 0.14935 -0.02106 0.15156 -0.02083 C 0.15664 -0.02014 0.16198 -0.01991 0.16719 -0.01944 C 0.16953 -0.01898 0.17174 -0.01829 0.17422 -0.01806 C 0.19023 -0.01736 0.20651 -0.01806 0.22266 -0.01667 C 0.22357 -0.01667 0.22409 -0.01435 0.225 -0.01389 C 0.22669 -0.01296 0.22864 -0.01296 0.23047 -0.0125 C 0.23203 -0.01204 0.23359 -0.01181 0.23516 -0.01111 C 0.23672 -0.01042 0.23841 -0.00995 0.23984 -0.00833 C 0.24349 -0.00394 0.24127 -0.00602 0.24687 -0.00278 C 0.24766 -0.00231 0.24844 -0.00231 0.24922 -0.00139 C 0.25469 0.00509 0.25208 0.00324 0.25703 0.00556 C 0.25729 0.00694 0.25716 0.00856 0.25781 0.00972 C 0.25833 0.01065 0.25924 0.01088 0.26016 0.01111 C 0.26367 0.01181 0.26745 0.01204 0.27109 0.0125 C 0.27187 0.01296 0.27266 0.01319 0.27344 0.01389 C 0.27448 0.01458 0.27539 0.01597 0.27656 0.01667 C 0.27773 0.01736 0.27904 0.01759 0.28047 0.01806 C 0.28346 0.01898 0.28672 0.01968 0.28984 0.02083 C 0.29114 0.0213 0.29245 0.02153 0.29375 0.02222 L 0.30078 0.02639 C 0.30156 0.02685 0.30221 0.02755 0.30312 0.02778 C 0.31107 0.02986 0.30664 0.0287 0.31641 0.03056 C 0.32174 0.0338 0.31523 0.03009 0.325 0.03333 C 0.32578 0.03356 0.32643 0.03449 0.32734 0.03472 C 0.3345 0.03542 0.34193 0.03565 0.34922 0.03611 C 0.37057 0.04884 0.35443 0.03958 0.4125 0.03611 C 0.41458 0.03588 0.41654 0.0338 0.41875 0.03333 C 0.42383 0.03218 0.42917 0.03241 0.43437 0.03194 C 0.43542 0.03148 0.43633 0.03056 0.4375 0.03056 C 0.44388 0.02963 0.45052 0.02986 0.45703 0.02917 C 0.45781 0.02894 0.45859 0.02847 0.45937 0.02778 C 0.46016 0.02708 0.46094 0.02593 0.46172 0.025 C 0.46042 0.01412 0.46211 0.02083 0.45781 0.01389 C 0.4556 0.01042 0.45156 0.00278 0.45156 0.00278 C 0.4513 0.00093 0.45091 -0.00093 0.45078 -0.00278 C 0.44987 -0.00926 0.45013 -0.00949 0.44922 -0.01528 C 0.44896 -0.01667 0.4487 -0.01806 0.44844 -0.01944 C 0.44974 -0.03588 0.44766 -0.03356 0.46328 -0.02778 C 0.46406 -0.02755 0.46367 -0.025 0.46406 -0.02361 C 0.46445 -0.02222 0.4651 -0.02106 0.46562 -0.01944 C 0.46667 -0.01528 0.46627 -0.01319 0.46719 -0.00833 C 0.4681 -0.00324 0.46888 -0.00301 0.47031 0.00139 C 0.47083 0.00324 0.47122 0.00509 0.47187 0.00694 C 0.47279 0.00972 0.47396 0.0125 0.475 0.01528 L 0.47656 0.01944 C 0.4763 0.025 0.47682 0.03079 0.47578 0.03611 C 0.47474 0.04097 0.46927 0.04306 0.46719 0.04444 C 0.46641 0.0463 0.46536 0.04792 0.46484 0.05 C 0.46432 0.05116 0.46432 0.05278 0.46406 0.05417 C 0.46328 0.05741 0.4625 0.06065 0.46172 0.06389 C 0.46211 0.08009 0.46016 0.08634 0.46406 0.09722 C 0.46471 0.09907 0.46562 0.10093 0.46641 0.10278 C 0.46693 0.10556 0.4681 0.10926 0.46641 0.1125 C 0.46562 0.11366 0.46432 0.11343 0.46328 0.11389 C 0.45625 0.11111 0.44909 0.10903 0.44219 0.10556 C 0.43958 0.10417 0.4388 0.10046 0.4375 0.09722 C 0.43672 0.09514 0.43581 0.09352 0.43516 0.09167 C 0.43398 0.08889 0.43203 0.08333 0.43203 0.08333 C 0.43177 0.08148 0.43151 0.0794 0.43125 0.07778 C 0.42969 0.06944 0.42773 0.0625 0.42656 0.05417 C 0.4263 0.05231 0.42591 0.05046 0.42578 0.04861 C 0.42539 0.0463 0.42539 0.04375 0.425 0.04167 C 0.42461 0.03958 0.42383 0.03796 0.42344 0.03611 C 0.42252 0.03287 0.42174 0.02963 0.42109 0.02639 C 0.4207 0.025 0.4207 0.02338 0.42031 0.02222 C 0.41614 0.0125 0.41758 0.01782 0.41406 0.0125 C 0.41315 0.01111 0.41263 0.00926 0.41172 0.00833 C 0.41042 0.00718 0.40911 0.00741 0.40781 0.00694 C 0.40911 0.00278 0.40976 -0.00231 0.41172 -0.00556 C 0.41263 -0.00718 0.41419 -0.00671 0.41562 -0.00694 C 0.4181 -0.00764 0.42083 -0.00787 0.42344 -0.00833 C 0.43021 -0.00648 0.43711 -0.00602 0.44375 -0.00278 C 0.44505 -0.00208 0.4457 0.00093 0.44687 0.00278 C 0.45169 0.01065 0.45247 0.01088 0.45859 0.01806 C 0.46198 0.02731 0.45833 0.01875 0.46797 0.02917 C 0.46927 0.03056 0.47044 0.0331 0.47187 0.03472 C 0.47318 0.03611 0.48281 0.04745 0.48828 0.05 C 0.48945 0.05046 0.49088 0.05093 0.49219 0.05139 C 0.49375 0.05324 0.49583 0.05417 0.49687 0.05694 L 0.5 0.06528 C 0.49974 0.06852 0.50013 0.07199 0.49922 0.075 C 0.49609 0.08426 0.4918 0.08218 0.48672 0.08333 L 0.47969 0.08472 C 0.47187 0.08426 0.46393 0.08519 0.45625 0.08333 C 0.45469 0.08287 0.45391 0.07986 0.45312 0.07778 C 0.45208 0.07523 0.45156 0.07199 0.45078 0.06944 C 0.44687 0.05671 0.44844 0.06389 0.44687 0.05556 C 0.44766 0.03403 0.44375 0.03611 0.45078 0.03333 C 0.45195 0.03287 0.45338 0.03241 0.45469 0.03194 C 0.45599 0.03056 0.45703 0.02847 0.45859 0.02778 C 0.46211 0.02569 0.46953 0.02361 0.46953 0.02361 C 0.47344 0.02407 0.47734 0.02407 0.48125 0.025 C 0.48281 0.02546 0.48594 0.02778 0.48594 0.02778 C 0.48854 0.02731 0.49141 0.02847 0.49375 0.02639 C 0.49557 0.02477 0.497 0.01782 0.49766 0.01389 C 0.49792 0.01204 0.49805 0.01019 0.49844 0.00833 C 0.49857 0.00694 0.49896 0.00556 0.49922 0.00417 C 0.49896 -2.59259E-6 0.49948 -0.00463 0.49844 -0.00833 C 0.49792 -0.00995 0.49531 -0.00972 0.49531 -0.00972 " pathEditMode="relative" ptsTypes="AAAAAAAAAAAAAAAAAAAAAAAAAAAAAAAAAAAAAAAAAAAAAAAAAAAAAAAAAAAAAAAAAAAAAAAAAAAAAAAAAAAAAAAAAAAAAAAAAAAAAAAAAAAAAAAA">
                                      <p:cBhvr>
                                        <p:cTn id="36" dur="7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octor and patient ile ilgili gÃ¶rsel sonucu"/>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0625" r="106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0940" y="2399895"/>
            <a:ext cx="1599797" cy="1599797"/>
          </a:xfrm>
          <a:prstGeom prst="rect">
            <a:avLst/>
          </a:prstGeom>
        </p:spPr>
      </p:pic>
      <p:sp>
        <p:nvSpPr>
          <p:cNvPr id="2" name="TextBox 1"/>
          <p:cNvSpPr txBox="1"/>
          <p:nvPr/>
        </p:nvSpPr>
        <p:spPr>
          <a:xfrm>
            <a:off x="8258300" y="2399895"/>
            <a:ext cx="237566" cy="369332"/>
          </a:xfrm>
          <a:prstGeom prst="rect">
            <a:avLst/>
          </a:prstGeom>
          <a:noFill/>
        </p:spPr>
        <p:txBody>
          <a:bodyPr wrap="none" rtlCol="0">
            <a:spAutoFit/>
          </a:bodyPr>
          <a:lstStyle/>
          <a:p>
            <a:r>
              <a:rPr lang="en-US" dirty="0" smtClean="0">
                <a:solidFill>
                  <a:schemeClr val="bg1"/>
                </a:solidFill>
              </a:rPr>
              <a:t> </a:t>
            </a:r>
          </a:p>
        </p:txBody>
      </p:sp>
      <p:sp>
        <p:nvSpPr>
          <p:cNvPr id="3" name="Oval Callout 2"/>
          <p:cNvSpPr/>
          <p:nvPr/>
        </p:nvSpPr>
        <p:spPr>
          <a:xfrm>
            <a:off x="2677885" y="421372"/>
            <a:ext cx="2429691" cy="1446617"/>
          </a:xfrm>
          <a:prstGeom prst="wedgeEllipseCallou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Measure Three Times A Day.</a:t>
            </a:r>
            <a:endParaRPr lang="en-US" dirty="0">
              <a:solidFill>
                <a:schemeClr val="tx2"/>
              </a:solidFill>
            </a:endParaRPr>
          </a:p>
        </p:txBody>
      </p:sp>
      <p:sp>
        <p:nvSpPr>
          <p:cNvPr id="8" name="Oval Callout 7"/>
          <p:cNvSpPr/>
          <p:nvPr/>
        </p:nvSpPr>
        <p:spPr>
          <a:xfrm flipH="1">
            <a:off x="4710545" y="2289361"/>
            <a:ext cx="1357745" cy="813959"/>
          </a:xfrm>
          <a:prstGeom prst="wedgeEllipseCallou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Ok.</a:t>
            </a:r>
            <a:endParaRPr lang="en-US" dirty="0">
              <a:solidFill>
                <a:schemeClr val="tx2"/>
              </a:solidFill>
            </a:endParaRPr>
          </a:p>
        </p:txBody>
      </p:sp>
    </p:spTree>
    <p:extLst>
      <p:ext uri="{BB962C8B-B14F-4D97-AF65-F5344CB8AC3E}">
        <p14:creationId xmlns:p14="http://schemas.microsoft.com/office/powerpoint/2010/main" val="42332883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 and fitness presentation (widescreen).potx" id="{ABFD658B-2256-413B-9244-0F977A0B2D12}" vid="{E4CB021D-C859-4C82-BDBB-2F2FACCF0D80}"/>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8295</TotalTime>
  <Words>1116</Words>
  <Application>Microsoft Office PowerPoint</Application>
  <PresentationFormat>Widescreen</PresentationFormat>
  <Paragraphs>197</Paragraphs>
  <Slides>37</Slides>
  <Notes>2</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Bahnschrift</vt:lpstr>
      <vt:lpstr>Calibri</vt:lpstr>
      <vt:lpstr>Calibri Light</vt:lpstr>
      <vt:lpstr>Wingdings</vt:lpstr>
      <vt:lpstr>Health Fitness 16x9</vt:lpstr>
      <vt:lpstr>SMART BLOOD PRESSURE MONITORING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BLOOD PRESSURE MONITORING SYSTEM</dc:title>
  <dc:creator>GülEda Aydemir</dc:creator>
  <cp:lastModifiedBy>GülEda Aydemir</cp:lastModifiedBy>
  <cp:revision>78</cp:revision>
  <dcterms:created xsi:type="dcterms:W3CDTF">2019-03-14T12:55:14Z</dcterms:created>
  <dcterms:modified xsi:type="dcterms:W3CDTF">2019-04-09T11:24:01Z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